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426" r:id="rId2"/>
    <p:sldId id="428" r:id="rId3"/>
    <p:sldId id="348" r:id="rId4"/>
    <p:sldId id="476" r:id="rId5"/>
    <p:sldId id="480" r:id="rId6"/>
    <p:sldId id="479" r:id="rId7"/>
    <p:sldId id="481" r:id="rId8"/>
    <p:sldId id="487" r:id="rId9"/>
    <p:sldId id="488" r:id="rId10"/>
    <p:sldId id="489" r:id="rId11"/>
    <p:sldId id="490" r:id="rId12"/>
    <p:sldId id="491" r:id="rId13"/>
    <p:sldId id="420" r:id="rId14"/>
    <p:sldId id="393" r:id="rId15"/>
    <p:sldId id="287" r:id="rId16"/>
    <p:sldId id="455" r:id="rId17"/>
    <p:sldId id="464" r:id="rId18"/>
    <p:sldId id="375" r:id="rId19"/>
    <p:sldId id="376" r:id="rId20"/>
    <p:sldId id="467" r:id="rId21"/>
    <p:sldId id="291" r:id="rId22"/>
    <p:sldId id="4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30BC25A9-2589-4C01-BFFF-9F0014FA4AA9}">
          <p14:sldIdLst>
            <p14:sldId id="426"/>
            <p14:sldId id="428"/>
            <p14:sldId id="348"/>
            <p14:sldId id="476"/>
            <p14:sldId id="480"/>
            <p14:sldId id="479"/>
            <p14:sldId id="481"/>
            <p14:sldId id="487"/>
            <p14:sldId id="488"/>
            <p14:sldId id="489"/>
            <p14:sldId id="490"/>
            <p14:sldId id="491"/>
            <p14:sldId id="420"/>
          </p14:sldIdLst>
        </p14:section>
        <p14:section name="Backup" id="{11942CC1-53A2-4950-B500-D65748AB7991}">
          <p14:sldIdLst>
            <p14:sldId id="393"/>
            <p14:sldId id="287"/>
            <p14:sldId id="455"/>
            <p14:sldId id="464"/>
            <p14:sldId id="375"/>
            <p14:sldId id="376"/>
            <p14:sldId id="467"/>
            <p14:sldId id="291"/>
            <p14:sldId id="4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63" autoAdjust="0"/>
    <p:restoredTop sz="77438" autoAdjust="0"/>
  </p:normalViewPr>
  <p:slideViewPr>
    <p:cSldViewPr snapToGrid="0">
      <p:cViewPr>
        <p:scale>
          <a:sx n="75" d="100"/>
          <a:sy n="75" d="100"/>
        </p:scale>
        <p:origin x="1944"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DC44BB-DBD0-4F87-9A52-5AD5E11574F3}" type="datetimeFigureOut">
              <a:rPr lang="en-US" smtClean="0"/>
              <a:t>2/27/2025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9E22D7-9809-4BE5-B3AE-56571B2B4B58}" type="slidenum">
              <a:rPr lang="en-US" smtClean="0"/>
              <a:t>‹#›</a:t>
            </a:fld>
            <a:endParaRPr lang="en-US"/>
          </a:p>
        </p:txBody>
      </p:sp>
    </p:spTree>
    <p:extLst>
      <p:ext uri="{BB962C8B-B14F-4D97-AF65-F5344CB8AC3E}">
        <p14:creationId xmlns:p14="http://schemas.microsoft.com/office/powerpoint/2010/main" val="3433185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a:t>
            </a:fld>
            <a:endParaRPr lang="en-US"/>
          </a:p>
        </p:txBody>
      </p:sp>
    </p:spTree>
    <p:extLst>
      <p:ext uri="{BB962C8B-B14F-4D97-AF65-F5344CB8AC3E}">
        <p14:creationId xmlns:p14="http://schemas.microsoft.com/office/powerpoint/2010/main" val="1754473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13</a:t>
            </a:fld>
            <a:endParaRPr lang="en-US"/>
          </a:p>
        </p:txBody>
      </p:sp>
    </p:spTree>
    <p:extLst>
      <p:ext uri="{BB962C8B-B14F-4D97-AF65-F5344CB8AC3E}">
        <p14:creationId xmlns:p14="http://schemas.microsoft.com/office/powerpoint/2010/main" val="1214952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Filtered HRTEM image (left) and simulation (right) of rotated graphene. Moiré patterns are observed for angles of 2.7° (A), 8° (B), and 22° (C). The scale bar corresponds to 5 nm.</a:t>
            </a:r>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16</a:t>
            </a:fld>
            <a:endParaRPr lang="en-US"/>
          </a:p>
        </p:txBody>
      </p:sp>
    </p:spTree>
    <p:extLst>
      <p:ext uri="{BB962C8B-B14F-4D97-AF65-F5344CB8AC3E}">
        <p14:creationId xmlns:p14="http://schemas.microsoft.com/office/powerpoint/2010/main" val="825995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 High-resolution transmission electron microscopy (HRTEM) image showing a population of graphene quantum dots (GQDs). (B) To the right, a magnified HRTEM image of an individual GQD is provided. (C) Histogram describing the size distribution for dots larger than 5 nm. Scale bars in figures A and B correspond to 10 and 2 nm, respectively.</a:t>
            </a:r>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18</a:t>
            </a:fld>
            <a:endParaRPr lang="en-US"/>
          </a:p>
        </p:txBody>
      </p:sp>
    </p:spTree>
    <p:extLst>
      <p:ext uri="{BB962C8B-B14F-4D97-AF65-F5344CB8AC3E}">
        <p14:creationId xmlns:p14="http://schemas.microsoft.com/office/powerpoint/2010/main" val="1603576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HRTEM images (top) and FFT patterns (bottom) of few-layer GQDs (A, B, C). Top-view representation of HCP and FCC stacking, respectively (C, F). Yellow, blue, and green spheres represent atoms in layer types A, B, and C, respectively. The scale bar corresponds to 5 nm.</a:t>
            </a:r>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19</a:t>
            </a:fld>
            <a:endParaRPr lang="en-US"/>
          </a:p>
        </p:txBody>
      </p:sp>
    </p:spTree>
    <p:extLst>
      <p:ext uri="{BB962C8B-B14F-4D97-AF65-F5344CB8AC3E}">
        <p14:creationId xmlns:p14="http://schemas.microsoft.com/office/powerpoint/2010/main" val="3265347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Conducted synthesis and characterization of two-dimensional (2D) materials aimed at nanoelectronics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Developed several synthesis and transfer techniques specifically tailored for graphene and graphene-derived nanomaterials.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Worked on the advanced characterization of these nanomaterials using high-resolution transmission electron microscopy (HRTEM), scanning transmission electron microscopy (STEM), energy-dispersive X-ray spectroscopy (EDS), and electron energy-loss spectroscopy (EELS).</a:t>
            </a:r>
            <a:endParaRPr lang="en-US" dirty="0"/>
          </a:p>
          <a:p>
            <a:endParaRPr lang="en-US"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A9E22D7-9809-4BE5-B3AE-56571B2B4B58}" type="slidenum">
              <a:rPr lang="en-US" smtClean="0"/>
              <a:t>2</a:t>
            </a:fld>
            <a:endParaRPr lang="en-US"/>
          </a:p>
        </p:txBody>
      </p:sp>
    </p:spTree>
    <p:extLst>
      <p:ext uri="{BB962C8B-B14F-4D97-AF65-F5344CB8AC3E}">
        <p14:creationId xmlns:p14="http://schemas.microsoft.com/office/powerpoint/2010/main" val="3895840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3</a:t>
            </a:fld>
            <a:endParaRPr lang="en-US"/>
          </a:p>
        </p:txBody>
      </p:sp>
    </p:spTree>
    <p:extLst>
      <p:ext uri="{BB962C8B-B14F-4D97-AF65-F5344CB8AC3E}">
        <p14:creationId xmlns:p14="http://schemas.microsoft.com/office/powerpoint/2010/main" val="567059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serves as an integrated simulation platform that automates and streamlines first-principles materials calculations using Quantum ESPRESSO. It guides users through multiple workflows—whether they have a known Materials Project ID or are exploring new, unpublished materials—by generating tailored input files, running comprehensive electronic structure simulations (including SCF, NSCF, band structure, DOS, and EELS calculations), and finally providing AI-driven analysis of the outputs. This comprehensive approach not only reduces manual intervention and error but also offers expert parameter optimization and literature-backed recommendations. Such capabilities are critical for the MELON project, as they enable researchers to efficiently simulate and evaluate the electronic and spintronic properties of advanced materials, thereby accelerating the discovery and design of novel components essential for neuromorphic computing applications.</a:t>
            </a:r>
          </a:p>
        </p:txBody>
      </p:sp>
      <p:sp>
        <p:nvSpPr>
          <p:cNvPr id="4" name="Slide Number Placeholder 3"/>
          <p:cNvSpPr>
            <a:spLocks noGrp="1"/>
          </p:cNvSpPr>
          <p:nvPr>
            <p:ph type="sldNum" sz="quarter" idx="5"/>
          </p:nvPr>
        </p:nvSpPr>
        <p:spPr/>
        <p:txBody>
          <a:bodyPr/>
          <a:lstStyle/>
          <a:p>
            <a:fld id="{2A9E22D7-9809-4BE5-B3AE-56571B2B4B58}" type="slidenum">
              <a:rPr lang="en-US" smtClean="0"/>
              <a:t>4</a:t>
            </a:fld>
            <a:endParaRPr lang="en-US"/>
          </a:p>
        </p:txBody>
      </p:sp>
    </p:spTree>
    <p:extLst>
      <p:ext uri="{BB962C8B-B14F-4D97-AF65-F5344CB8AC3E}">
        <p14:creationId xmlns:p14="http://schemas.microsoft.com/office/powerpoint/2010/main" val="4261359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serves as an integrated simulation platform that automates and streamlines first-principles materials calculations using Quantum ESPRESSO. It guides users through multiple workflows—whether they have a known Materials Project ID or are exploring new, unpublished materials—by generating tailored input files, running comprehensive electronic structure simulations (including SCF, NSCF, band structure, DOS, and EELS calculations), and finally providing AI-driven analysis of the outputs. This comprehensive approach not only reduces manual intervention and error but also offers expert parameter optimization and literature-backed recommendations. Such capabilities are critical for the MELON project, as they enable researchers to efficiently simulate and evaluate the electronic and spintronic properties of advanced materials, thereby accelerating the discovery and design of novel components essential for neuromorphic computing applications.</a:t>
            </a:r>
          </a:p>
        </p:txBody>
      </p:sp>
      <p:sp>
        <p:nvSpPr>
          <p:cNvPr id="4" name="Slide Number Placeholder 3"/>
          <p:cNvSpPr>
            <a:spLocks noGrp="1"/>
          </p:cNvSpPr>
          <p:nvPr>
            <p:ph type="sldNum" sz="quarter" idx="5"/>
          </p:nvPr>
        </p:nvSpPr>
        <p:spPr/>
        <p:txBody>
          <a:bodyPr/>
          <a:lstStyle/>
          <a:p>
            <a:fld id="{2A9E22D7-9809-4BE5-B3AE-56571B2B4B58}" type="slidenum">
              <a:rPr lang="en-US" smtClean="0"/>
              <a:t>5</a:t>
            </a:fld>
            <a:endParaRPr lang="en-US"/>
          </a:p>
        </p:txBody>
      </p:sp>
    </p:spTree>
    <p:extLst>
      <p:ext uri="{BB962C8B-B14F-4D97-AF65-F5344CB8AC3E}">
        <p14:creationId xmlns:p14="http://schemas.microsoft.com/office/powerpoint/2010/main" val="2767676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9E22D7-9809-4BE5-B3AE-56571B2B4B58}" type="slidenum">
              <a:rPr lang="en-US" smtClean="0"/>
              <a:t>6</a:t>
            </a:fld>
            <a:endParaRPr lang="en-US"/>
          </a:p>
        </p:txBody>
      </p:sp>
    </p:spTree>
    <p:extLst>
      <p:ext uri="{BB962C8B-B14F-4D97-AF65-F5344CB8AC3E}">
        <p14:creationId xmlns:p14="http://schemas.microsoft.com/office/powerpoint/2010/main" val="3087171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9E22D7-9809-4BE5-B3AE-56571B2B4B58}" type="slidenum">
              <a:rPr lang="en-US" smtClean="0"/>
              <a:t>10</a:t>
            </a:fld>
            <a:endParaRPr lang="en-US"/>
          </a:p>
        </p:txBody>
      </p:sp>
    </p:spTree>
    <p:extLst>
      <p:ext uri="{BB962C8B-B14F-4D97-AF65-F5344CB8AC3E}">
        <p14:creationId xmlns:p14="http://schemas.microsoft.com/office/powerpoint/2010/main" val="1567118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9E22D7-9809-4BE5-B3AE-56571B2B4B58}" type="slidenum">
              <a:rPr lang="en-US" smtClean="0"/>
              <a:t>11</a:t>
            </a:fld>
            <a:endParaRPr lang="en-US"/>
          </a:p>
        </p:txBody>
      </p:sp>
    </p:spTree>
    <p:extLst>
      <p:ext uri="{BB962C8B-B14F-4D97-AF65-F5344CB8AC3E}">
        <p14:creationId xmlns:p14="http://schemas.microsoft.com/office/powerpoint/2010/main" val="189806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9E22D7-9809-4BE5-B3AE-56571B2B4B58}" type="slidenum">
              <a:rPr lang="en-US" smtClean="0"/>
              <a:t>12</a:t>
            </a:fld>
            <a:endParaRPr lang="en-US"/>
          </a:p>
        </p:txBody>
      </p:sp>
    </p:spTree>
    <p:extLst>
      <p:ext uri="{BB962C8B-B14F-4D97-AF65-F5344CB8AC3E}">
        <p14:creationId xmlns:p14="http://schemas.microsoft.com/office/powerpoint/2010/main" val="1580533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A956-FE1D-4DC3-A115-84B918BD21B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59C0AD0-7259-4944-95CB-E959168F92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C4DA0A0-A7AD-463A-BF9B-16C39F52D541}"/>
              </a:ext>
            </a:extLst>
          </p:cNvPr>
          <p:cNvSpPr>
            <a:spLocks noGrp="1"/>
          </p:cNvSpPr>
          <p:nvPr>
            <p:ph type="dt" sz="half" idx="10"/>
          </p:nvPr>
        </p:nvSpPr>
        <p:spPr/>
        <p:txBody>
          <a:bodyPr/>
          <a:lstStyle/>
          <a:p>
            <a:fld id="{864CBB5D-D281-476B-8605-44FE530A06DB}" type="datetimeFigureOut">
              <a:rPr lang="en-US" smtClean="0"/>
              <a:t>2/27/2025</a:t>
            </a:fld>
            <a:endParaRPr lang="en-US"/>
          </a:p>
        </p:txBody>
      </p:sp>
      <p:sp>
        <p:nvSpPr>
          <p:cNvPr id="5" name="Footer Placeholder 4">
            <a:extLst>
              <a:ext uri="{FF2B5EF4-FFF2-40B4-BE49-F238E27FC236}">
                <a16:creationId xmlns:a16="http://schemas.microsoft.com/office/drawing/2014/main" id="{45BCBBB6-41CD-4950-B562-C895CCB17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AEF659-0255-497D-A4B2-641C393AD4B7}"/>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483241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A801C-AEAD-423D-91B7-D815C8D3DC4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4305B38-D871-4A44-977F-5778532DD8D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679FBE6-2061-42E6-BBBA-1C50017E721D}"/>
              </a:ext>
            </a:extLst>
          </p:cNvPr>
          <p:cNvSpPr>
            <a:spLocks noGrp="1"/>
          </p:cNvSpPr>
          <p:nvPr>
            <p:ph type="dt" sz="half" idx="10"/>
          </p:nvPr>
        </p:nvSpPr>
        <p:spPr/>
        <p:txBody>
          <a:bodyPr/>
          <a:lstStyle/>
          <a:p>
            <a:fld id="{864CBB5D-D281-476B-8605-44FE530A06DB}" type="datetimeFigureOut">
              <a:rPr lang="en-US" smtClean="0"/>
              <a:t>2/27/2025</a:t>
            </a:fld>
            <a:endParaRPr lang="en-US"/>
          </a:p>
        </p:txBody>
      </p:sp>
      <p:sp>
        <p:nvSpPr>
          <p:cNvPr id="5" name="Footer Placeholder 4">
            <a:extLst>
              <a:ext uri="{FF2B5EF4-FFF2-40B4-BE49-F238E27FC236}">
                <a16:creationId xmlns:a16="http://schemas.microsoft.com/office/drawing/2014/main" id="{D5844DD8-756D-45D0-A641-BD4117EE8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4B73E3-36C3-4624-B871-597D68043BFD}"/>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4151750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2EC666-5442-4AE1-82FF-3B90E3CA2C8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36288C5-3C3F-4201-9068-523D1628DCD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98DB131-38B5-47B4-BDA5-139FE19CAABE}"/>
              </a:ext>
            </a:extLst>
          </p:cNvPr>
          <p:cNvSpPr>
            <a:spLocks noGrp="1"/>
          </p:cNvSpPr>
          <p:nvPr>
            <p:ph type="dt" sz="half" idx="10"/>
          </p:nvPr>
        </p:nvSpPr>
        <p:spPr/>
        <p:txBody>
          <a:bodyPr/>
          <a:lstStyle/>
          <a:p>
            <a:fld id="{864CBB5D-D281-476B-8605-44FE530A06DB}" type="datetimeFigureOut">
              <a:rPr lang="en-US" smtClean="0"/>
              <a:t>2/27/2025</a:t>
            </a:fld>
            <a:endParaRPr lang="en-US"/>
          </a:p>
        </p:txBody>
      </p:sp>
      <p:sp>
        <p:nvSpPr>
          <p:cNvPr id="5" name="Footer Placeholder 4">
            <a:extLst>
              <a:ext uri="{FF2B5EF4-FFF2-40B4-BE49-F238E27FC236}">
                <a16:creationId xmlns:a16="http://schemas.microsoft.com/office/drawing/2014/main" id="{26C1ADD4-B265-4632-95E8-1186FF5F89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2BA32-27CB-4CE3-B62E-4EA99102A014}"/>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694769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DE7AA-9B03-435C-A0DD-961BB11CE92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98A8C0E-4B0E-4FE8-B43B-E60B16369E6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0E86D4-F437-4189-980E-C2071C3D83ED}"/>
              </a:ext>
            </a:extLst>
          </p:cNvPr>
          <p:cNvSpPr>
            <a:spLocks noGrp="1"/>
          </p:cNvSpPr>
          <p:nvPr>
            <p:ph type="dt" sz="half" idx="10"/>
          </p:nvPr>
        </p:nvSpPr>
        <p:spPr/>
        <p:txBody>
          <a:bodyPr/>
          <a:lstStyle/>
          <a:p>
            <a:fld id="{864CBB5D-D281-476B-8605-44FE530A06DB}" type="datetimeFigureOut">
              <a:rPr lang="en-US" smtClean="0"/>
              <a:t>2/27/2025</a:t>
            </a:fld>
            <a:endParaRPr lang="en-US"/>
          </a:p>
        </p:txBody>
      </p:sp>
      <p:sp>
        <p:nvSpPr>
          <p:cNvPr id="5" name="Footer Placeholder 4">
            <a:extLst>
              <a:ext uri="{FF2B5EF4-FFF2-40B4-BE49-F238E27FC236}">
                <a16:creationId xmlns:a16="http://schemas.microsoft.com/office/drawing/2014/main" id="{F6101511-1503-4749-BF9B-754E5B6F0E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574B44-5370-4924-BB76-A4C3A6DDC974}"/>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26045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9039-AAF7-4A4D-9870-A54F8B3A277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7F277FE-2212-4689-A9ED-A65A4E9F2D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A06C34D-91E5-418E-B3C3-76C15C926AF5}"/>
              </a:ext>
            </a:extLst>
          </p:cNvPr>
          <p:cNvSpPr>
            <a:spLocks noGrp="1"/>
          </p:cNvSpPr>
          <p:nvPr>
            <p:ph type="dt" sz="half" idx="10"/>
          </p:nvPr>
        </p:nvSpPr>
        <p:spPr/>
        <p:txBody>
          <a:bodyPr/>
          <a:lstStyle/>
          <a:p>
            <a:fld id="{864CBB5D-D281-476B-8605-44FE530A06DB}" type="datetimeFigureOut">
              <a:rPr lang="en-US" smtClean="0"/>
              <a:t>2/27/2025</a:t>
            </a:fld>
            <a:endParaRPr lang="en-US"/>
          </a:p>
        </p:txBody>
      </p:sp>
      <p:sp>
        <p:nvSpPr>
          <p:cNvPr id="5" name="Footer Placeholder 4">
            <a:extLst>
              <a:ext uri="{FF2B5EF4-FFF2-40B4-BE49-F238E27FC236}">
                <a16:creationId xmlns:a16="http://schemas.microsoft.com/office/drawing/2014/main" id="{6D02913E-39A9-4725-AF15-FC8A8C44F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A2A5A8-4522-4FA4-A926-97771FB16D58}"/>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805335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1296-1CD5-412F-9A7B-0A9FA4F7C2F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841DFDE-6BBA-4BBA-985E-2B9ECB632BB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D0CA1AE-A299-4F15-8BB9-9FC42CCDB7B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16668CC-51E1-4B41-9435-16DF76527159}"/>
              </a:ext>
            </a:extLst>
          </p:cNvPr>
          <p:cNvSpPr>
            <a:spLocks noGrp="1"/>
          </p:cNvSpPr>
          <p:nvPr>
            <p:ph type="dt" sz="half" idx="10"/>
          </p:nvPr>
        </p:nvSpPr>
        <p:spPr/>
        <p:txBody>
          <a:bodyPr/>
          <a:lstStyle/>
          <a:p>
            <a:fld id="{864CBB5D-D281-476B-8605-44FE530A06DB}" type="datetimeFigureOut">
              <a:rPr lang="en-US" smtClean="0"/>
              <a:t>2/27/2025</a:t>
            </a:fld>
            <a:endParaRPr lang="en-US"/>
          </a:p>
        </p:txBody>
      </p:sp>
      <p:sp>
        <p:nvSpPr>
          <p:cNvPr id="6" name="Footer Placeholder 5">
            <a:extLst>
              <a:ext uri="{FF2B5EF4-FFF2-40B4-BE49-F238E27FC236}">
                <a16:creationId xmlns:a16="http://schemas.microsoft.com/office/drawing/2014/main" id="{E7F32BD4-02C6-4771-B4BB-19EDC22EB5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58F1B-1150-4B32-86C8-9C9A61EF4FD8}"/>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933294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73946-C847-4386-A022-5E9DFE87C2D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A683D49-45D0-4630-83BA-B97CA3C265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F36DB26-32EF-4B9E-BC4B-0846615A5D6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F48FF9C-7853-4A66-B82F-7A59892063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06FA062-B0A2-43E7-BF47-C28D7645C8F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504B9D-2765-4EB0-80A1-B41220DF9057}"/>
              </a:ext>
            </a:extLst>
          </p:cNvPr>
          <p:cNvSpPr>
            <a:spLocks noGrp="1"/>
          </p:cNvSpPr>
          <p:nvPr>
            <p:ph type="dt" sz="half" idx="10"/>
          </p:nvPr>
        </p:nvSpPr>
        <p:spPr/>
        <p:txBody>
          <a:bodyPr/>
          <a:lstStyle/>
          <a:p>
            <a:fld id="{864CBB5D-D281-476B-8605-44FE530A06DB}" type="datetimeFigureOut">
              <a:rPr lang="en-US" smtClean="0"/>
              <a:t>2/27/2025</a:t>
            </a:fld>
            <a:endParaRPr lang="en-US"/>
          </a:p>
        </p:txBody>
      </p:sp>
      <p:sp>
        <p:nvSpPr>
          <p:cNvPr id="8" name="Footer Placeholder 7">
            <a:extLst>
              <a:ext uri="{FF2B5EF4-FFF2-40B4-BE49-F238E27FC236}">
                <a16:creationId xmlns:a16="http://schemas.microsoft.com/office/drawing/2014/main" id="{16D9198B-CEC8-4E2A-97A3-1D86C28744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0955C6-F112-4FBA-AB65-BAB88D5B9E15}"/>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92444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C238-E996-49D9-BA59-AD04E678A91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DC527D9-BBD9-43BB-92F4-E490FC114147}"/>
              </a:ext>
            </a:extLst>
          </p:cNvPr>
          <p:cNvSpPr>
            <a:spLocks noGrp="1"/>
          </p:cNvSpPr>
          <p:nvPr>
            <p:ph type="dt" sz="half" idx="10"/>
          </p:nvPr>
        </p:nvSpPr>
        <p:spPr/>
        <p:txBody>
          <a:bodyPr/>
          <a:lstStyle/>
          <a:p>
            <a:fld id="{864CBB5D-D281-476B-8605-44FE530A06DB}" type="datetimeFigureOut">
              <a:rPr lang="en-US" smtClean="0"/>
              <a:t>2/27/2025</a:t>
            </a:fld>
            <a:endParaRPr lang="en-US"/>
          </a:p>
        </p:txBody>
      </p:sp>
      <p:sp>
        <p:nvSpPr>
          <p:cNvPr id="4" name="Footer Placeholder 3">
            <a:extLst>
              <a:ext uri="{FF2B5EF4-FFF2-40B4-BE49-F238E27FC236}">
                <a16:creationId xmlns:a16="http://schemas.microsoft.com/office/drawing/2014/main" id="{65CEEC7F-D03D-4CC4-A10E-CF81BFEB9A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CDE6F2-15EB-463A-A1C7-BD1D0721FA89}"/>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104742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4875FB-8F48-4B9A-842D-E75476BD0AA9}"/>
              </a:ext>
            </a:extLst>
          </p:cNvPr>
          <p:cNvSpPr>
            <a:spLocks noGrp="1"/>
          </p:cNvSpPr>
          <p:nvPr>
            <p:ph type="dt" sz="half" idx="10"/>
          </p:nvPr>
        </p:nvSpPr>
        <p:spPr/>
        <p:txBody>
          <a:bodyPr/>
          <a:lstStyle/>
          <a:p>
            <a:fld id="{864CBB5D-D281-476B-8605-44FE530A06DB}" type="datetimeFigureOut">
              <a:rPr lang="en-US" smtClean="0"/>
              <a:t>2/27/2025</a:t>
            </a:fld>
            <a:endParaRPr lang="en-US"/>
          </a:p>
        </p:txBody>
      </p:sp>
      <p:sp>
        <p:nvSpPr>
          <p:cNvPr id="3" name="Footer Placeholder 2">
            <a:extLst>
              <a:ext uri="{FF2B5EF4-FFF2-40B4-BE49-F238E27FC236}">
                <a16:creationId xmlns:a16="http://schemas.microsoft.com/office/drawing/2014/main" id="{6F00D350-F8B9-4F68-9D05-4023443607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6DC683-4D5A-4EDE-9705-023659F443E5}"/>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1021573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C41ED-ADB3-4872-A747-E858765FFA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112D692-A2B2-4C57-AB29-77297DC340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0EDA3E4-2863-484F-A20F-C1204C3212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507EF5-F383-4E6E-8C0D-48998C61FCF6}"/>
              </a:ext>
            </a:extLst>
          </p:cNvPr>
          <p:cNvSpPr>
            <a:spLocks noGrp="1"/>
          </p:cNvSpPr>
          <p:nvPr>
            <p:ph type="dt" sz="half" idx="10"/>
          </p:nvPr>
        </p:nvSpPr>
        <p:spPr/>
        <p:txBody>
          <a:bodyPr/>
          <a:lstStyle/>
          <a:p>
            <a:fld id="{864CBB5D-D281-476B-8605-44FE530A06DB}" type="datetimeFigureOut">
              <a:rPr lang="en-US" smtClean="0"/>
              <a:t>2/27/2025</a:t>
            </a:fld>
            <a:endParaRPr lang="en-US"/>
          </a:p>
        </p:txBody>
      </p:sp>
      <p:sp>
        <p:nvSpPr>
          <p:cNvPr id="6" name="Footer Placeholder 5">
            <a:extLst>
              <a:ext uri="{FF2B5EF4-FFF2-40B4-BE49-F238E27FC236}">
                <a16:creationId xmlns:a16="http://schemas.microsoft.com/office/drawing/2014/main" id="{5A4F756C-5C16-4ABA-A86C-CCADA9C35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203C83-F7C3-4D3E-8123-2E04C1B3E781}"/>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800259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43E61-5734-4D3E-A848-FB26866B13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26F6439-BD2E-4929-BFEA-1E8E4153DF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953A8B-7FA7-4152-8968-0781B0E95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34F434-2942-4F79-B13F-47AE33894BC2}"/>
              </a:ext>
            </a:extLst>
          </p:cNvPr>
          <p:cNvSpPr>
            <a:spLocks noGrp="1"/>
          </p:cNvSpPr>
          <p:nvPr>
            <p:ph type="dt" sz="half" idx="10"/>
          </p:nvPr>
        </p:nvSpPr>
        <p:spPr/>
        <p:txBody>
          <a:bodyPr/>
          <a:lstStyle/>
          <a:p>
            <a:fld id="{864CBB5D-D281-476B-8605-44FE530A06DB}" type="datetimeFigureOut">
              <a:rPr lang="en-US" smtClean="0"/>
              <a:t>2/27/2025</a:t>
            </a:fld>
            <a:endParaRPr lang="en-US"/>
          </a:p>
        </p:txBody>
      </p:sp>
      <p:sp>
        <p:nvSpPr>
          <p:cNvPr id="6" name="Footer Placeholder 5">
            <a:extLst>
              <a:ext uri="{FF2B5EF4-FFF2-40B4-BE49-F238E27FC236}">
                <a16:creationId xmlns:a16="http://schemas.microsoft.com/office/drawing/2014/main" id="{403442FD-EDC1-4588-B8FA-CBBAD988E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8E2E44-6A0D-47E8-B8D8-6C506D1F1F3D}"/>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2072180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319621-66F3-43E5-8DF4-CAC9B2A3BD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4B63420-43EC-4A1D-A423-835351BE15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13C2813-0872-4FF9-9147-E38F48BFE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CBB5D-D281-476B-8605-44FE530A06DB}" type="datetimeFigureOut">
              <a:rPr lang="en-US" smtClean="0"/>
              <a:t>2/27/2025</a:t>
            </a:fld>
            <a:endParaRPr lang="en-US"/>
          </a:p>
        </p:txBody>
      </p:sp>
      <p:sp>
        <p:nvSpPr>
          <p:cNvPr id="5" name="Footer Placeholder 4">
            <a:extLst>
              <a:ext uri="{FF2B5EF4-FFF2-40B4-BE49-F238E27FC236}">
                <a16:creationId xmlns:a16="http://schemas.microsoft.com/office/drawing/2014/main" id="{2F9C262D-B696-4839-AD68-69DE21385B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1DE676-355A-4840-8068-EAD4F896B9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90C2DD-1396-46AC-B339-44BF4D57194E}" type="slidenum">
              <a:rPr lang="en-US" smtClean="0"/>
              <a:t>‹#›</a:t>
            </a:fld>
            <a:endParaRPr lang="en-US"/>
          </a:p>
        </p:txBody>
      </p:sp>
    </p:spTree>
    <p:extLst>
      <p:ext uri="{BB962C8B-B14F-4D97-AF65-F5344CB8AC3E}">
        <p14:creationId xmlns:p14="http://schemas.microsoft.com/office/powerpoint/2010/main" val="218527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021/acs.jpcc.3c06871"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doi.org/10.35537/10915/169400" TargetMode="External"/><Relationship Id="rId5" Type="http://schemas.openxmlformats.org/officeDocument/2006/relationships/hyperlink" Target="https://doi.org/10.1039/D3EN00702B" TargetMode="External"/><Relationship Id="rId4" Type="http://schemas.openxmlformats.org/officeDocument/2006/relationships/hyperlink" Target="https://doi.org/10.1039/D3TC01774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9.png"/><Relationship Id="rId4" Type="http://schemas.openxmlformats.org/officeDocument/2006/relationships/image" Target="../media/image14.sv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github.com/SantiagoBLP/NeuroCalc2025_1.0"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BC43A5CE-27A4-4ABA-B94E-4B5AD13D9DFC}"/>
              </a:ext>
            </a:extLst>
          </p:cNvPr>
          <p:cNvPicPr>
            <a:picLocks noChangeAspect="1"/>
          </p:cNvPicPr>
          <p:nvPr/>
        </p:nvPicPr>
        <p:blipFill rotWithShape="1">
          <a:blip r:embed="rId3"/>
          <a:srcRect l="4103" t="8023" r="1100" b="10451"/>
          <a:stretch/>
        </p:blipFill>
        <p:spPr>
          <a:xfrm>
            <a:off x="11582" y="0"/>
            <a:ext cx="1982318" cy="1451326"/>
          </a:xfrm>
          <a:prstGeom prst="rect">
            <a:avLst/>
          </a:prstGeom>
        </p:spPr>
      </p:pic>
      <p:pic>
        <p:nvPicPr>
          <p:cNvPr id="21" name="Imagen 20">
            <a:extLst>
              <a:ext uri="{FF2B5EF4-FFF2-40B4-BE49-F238E27FC236}">
                <a16:creationId xmlns:a16="http://schemas.microsoft.com/office/drawing/2014/main" id="{E9998FD2-07B1-47E3-BCBB-E4A2605F544C}"/>
              </a:ext>
            </a:extLst>
          </p:cNvPr>
          <p:cNvPicPr>
            <a:picLocks noChangeAspect="1"/>
          </p:cNvPicPr>
          <p:nvPr/>
        </p:nvPicPr>
        <p:blipFill rotWithShape="1">
          <a:blip r:embed="rId4"/>
          <a:srcRect b="7995"/>
          <a:stretch/>
        </p:blipFill>
        <p:spPr>
          <a:xfrm>
            <a:off x="14673" y="5214541"/>
            <a:ext cx="1853345" cy="1643460"/>
          </a:xfrm>
          <a:prstGeom prst="rect">
            <a:avLst/>
          </a:prstGeom>
        </p:spPr>
      </p:pic>
      <p:pic>
        <p:nvPicPr>
          <p:cNvPr id="8" name="Imagen 12">
            <a:extLst>
              <a:ext uri="{FF2B5EF4-FFF2-40B4-BE49-F238E27FC236}">
                <a16:creationId xmlns:a16="http://schemas.microsoft.com/office/drawing/2014/main" id="{92F68ED0-927E-4DE4-8228-47054245D696}"/>
              </a:ext>
            </a:extLst>
          </p:cNvPr>
          <p:cNvPicPr>
            <a:picLocks noChangeAspect="1"/>
          </p:cNvPicPr>
          <p:nvPr/>
        </p:nvPicPr>
        <p:blipFill>
          <a:blip r:embed="rId5"/>
          <a:stretch>
            <a:fillRect/>
          </a:stretch>
        </p:blipFill>
        <p:spPr>
          <a:xfrm>
            <a:off x="8142661" y="130627"/>
            <a:ext cx="3958814" cy="1113709"/>
          </a:xfrm>
          <a:prstGeom prst="rect">
            <a:avLst/>
          </a:prstGeom>
          <a:noFill/>
        </p:spPr>
      </p:pic>
      <p:pic>
        <p:nvPicPr>
          <p:cNvPr id="9" name="Imagen 11">
            <a:extLst>
              <a:ext uri="{FF2B5EF4-FFF2-40B4-BE49-F238E27FC236}">
                <a16:creationId xmlns:a16="http://schemas.microsoft.com/office/drawing/2014/main" id="{DD30653A-0A9E-4FC1-B317-A563429FEEA4}"/>
              </a:ext>
            </a:extLst>
          </p:cNvPr>
          <p:cNvPicPr>
            <a:picLocks noChangeAspect="1"/>
          </p:cNvPicPr>
          <p:nvPr/>
        </p:nvPicPr>
        <p:blipFill rotWithShape="1">
          <a:blip r:embed="rId6"/>
          <a:srcRect l="19796" t="37328" r="48406" b="35231"/>
          <a:stretch/>
        </p:blipFill>
        <p:spPr>
          <a:xfrm>
            <a:off x="8884095" y="5214541"/>
            <a:ext cx="3319488" cy="1643459"/>
          </a:xfrm>
          <a:prstGeom prst="rect">
            <a:avLst/>
          </a:prstGeom>
          <a:noFill/>
        </p:spPr>
      </p:pic>
      <p:pic>
        <p:nvPicPr>
          <p:cNvPr id="2" name="Picture 1">
            <a:extLst>
              <a:ext uri="{FF2B5EF4-FFF2-40B4-BE49-F238E27FC236}">
                <a16:creationId xmlns:a16="http://schemas.microsoft.com/office/drawing/2014/main" id="{7F239687-5FE6-4F7D-BEB8-975CD9B51BE7}"/>
              </a:ext>
            </a:extLst>
          </p:cNvPr>
          <p:cNvPicPr>
            <a:picLocks noChangeAspect="1"/>
          </p:cNvPicPr>
          <p:nvPr/>
        </p:nvPicPr>
        <p:blipFill>
          <a:blip r:embed="rId7"/>
          <a:stretch>
            <a:fillRect/>
          </a:stretch>
        </p:blipFill>
        <p:spPr>
          <a:xfrm>
            <a:off x="0" y="1880108"/>
            <a:ext cx="12192000" cy="1395984"/>
          </a:xfrm>
          <a:prstGeom prst="rect">
            <a:avLst/>
          </a:prstGeom>
        </p:spPr>
      </p:pic>
      <p:pic>
        <p:nvPicPr>
          <p:cNvPr id="3" name="Picture 2">
            <a:extLst>
              <a:ext uri="{FF2B5EF4-FFF2-40B4-BE49-F238E27FC236}">
                <a16:creationId xmlns:a16="http://schemas.microsoft.com/office/drawing/2014/main" id="{DC764209-8A2C-48B8-B8F5-09E837504A8C}"/>
              </a:ext>
            </a:extLst>
          </p:cNvPr>
          <p:cNvPicPr>
            <a:picLocks noChangeAspect="1"/>
          </p:cNvPicPr>
          <p:nvPr/>
        </p:nvPicPr>
        <p:blipFill>
          <a:blip r:embed="rId8"/>
          <a:stretch>
            <a:fillRect/>
          </a:stretch>
        </p:blipFill>
        <p:spPr>
          <a:xfrm>
            <a:off x="0" y="3968947"/>
            <a:ext cx="12192000" cy="901306"/>
          </a:xfrm>
          <a:prstGeom prst="rect">
            <a:avLst/>
          </a:prstGeom>
        </p:spPr>
      </p:pic>
    </p:spTree>
    <p:extLst>
      <p:ext uri="{BB962C8B-B14F-4D97-AF65-F5344CB8AC3E}">
        <p14:creationId xmlns:p14="http://schemas.microsoft.com/office/powerpoint/2010/main" val="448664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5">
            <a:extLst>
              <a:ext uri="{FF2B5EF4-FFF2-40B4-BE49-F238E27FC236}">
                <a16:creationId xmlns:a16="http://schemas.microsoft.com/office/drawing/2014/main" id="{1C495B8C-AED2-4601-AB83-889A6FB10B6D}"/>
              </a:ext>
            </a:extLst>
          </p:cNvPr>
          <p:cNvSpPr txBox="1"/>
          <p:nvPr/>
        </p:nvSpPr>
        <p:spPr>
          <a:xfrm>
            <a:off x="0" y="0"/>
            <a:ext cx="12192000" cy="1692771"/>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 </a:t>
            </a:r>
          </a:p>
          <a:p>
            <a:pPr algn="ctr">
              <a:spcAft>
                <a:spcPts val="1200"/>
              </a:spcAft>
            </a:pPr>
            <a:r>
              <a:rPr lang="en-US" sz="2800" b="1" dirty="0">
                <a:latin typeface="Arial" panose="020B0604020202020204" pitchFamily="34" charset="0"/>
                <a:cs typeface="Arial" panose="020B0604020202020204" pitchFamily="34" charset="0"/>
              </a:rPr>
              <a:t>Example Case SrTiO3 (Cubic)</a:t>
            </a:r>
            <a:endParaRPr lang="en-US" sz="2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9B62442-0F85-4DFE-9D89-B170A232BAAD}"/>
              </a:ext>
            </a:extLst>
          </p:cNvPr>
          <p:cNvPicPr>
            <a:picLocks noChangeAspect="1"/>
          </p:cNvPicPr>
          <p:nvPr/>
        </p:nvPicPr>
        <p:blipFill>
          <a:blip r:embed="rId3"/>
          <a:stretch>
            <a:fillRect/>
          </a:stretch>
        </p:blipFill>
        <p:spPr>
          <a:xfrm>
            <a:off x="171450" y="4991100"/>
            <a:ext cx="2919880" cy="1215572"/>
          </a:xfrm>
          <a:prstGeom prst="rect">
            <a:avLst/>
          </a:prstGeom>
        </p:spPr>
      </p:pic>
      <p:pic>
        <p:nvPicPr>
          <p:cNvPr id="4" name="Picture 3">
            <a:extLst>
              <a:ext uri="{FF2B5EF4-FFF2-40B4-BE49-F238E27FC236}">
                <a16:creationId xmlns:a16="http://schemas.microsoft.com/office/drawing/2014/main" id="{A9DEA96B-7EF8-4BC8-90D8-7AD7346B3A79}"/>
              </a:ext>
            </a:extLst>
          </p:cNvPr>
          <p:cNvPicPr>
            <a:picLocks noChangeAspect="1"/>
          </p:cNvPicPr>
          <p:nvPr/>
        </p:nvPicPr>
        <p:blipFill>
          <a:blip r:embed="rId4"/>
          <a:stretch>
            <a:fillRect/>
          </a:stretch>
        </p:blipFill>
        <p:spPr>
          <a:xfrm>
            <a:off x="3442917" y="1845171"/>
            <a:ext cx="5306165" cy="4906060"/>
          </a:xfrm>
          <a:prstGeom prst="rect">
            <a:avLst/>
          </a:prstGeom>
        </p:spPr>
      </p:pic>
    </p:spTree>
    <p:extLst>
      <p:ext uri="{BB962C8B-B14F-4D97-AF65-F5344CB8AC3E}">
        <p14:creationId xmlns:p14="http://schemas.microsoft.com/office/powerpoint/2010/main" val="17782274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205884-1C56-4DD8-B918-63BB2C48217D}"/>
              </a:ext>
            </a:extLst>
          </p:cNvPr>
          <p:cNvPicPr>
            <a:picLocks noChangeAspect="1"/>
          </p:cNvPicPr>
          <p:nvPr/>
        </p:nvPicPr>
        <p:blipFill rotWithShape="1">
          <a:blip r:embed="rId3">
            <a:extLst>
              <a:ext uri="{28A0092B-C50C-407E-A947-70E740481C1C}">
                <a14:useLocalDpi xmlns:a14="http://schemas.microsoft.com/office/drawing/2010/main" val="0"/>
              </a:ext>
            </a:extLst>
          </a:blip>
          <a:srcRect l="8472" t="11453" r="8854"/>
          <a:stretch/>
        </p:blipFill>
        <p:spPr>
          <a:xfrm>
            <a:off x="6800850" y="2331244"/>
            <a:ext cx="5265420" cy="4229578"/>
          </a:xfrm>
          <a:prstGeom prst="rect">
            <a:avLst/>
          </a:prstGeom>
        </p:spPr>
      </p:pic>
      <p:pic>
        <p:nvPicPr>
          <p:cNvPr id="6" name="Picture 5">
            <a:extLst>
              <a:ext uri="{FF2B5EF4-FFF2-40B4-BE49-F238E27FC236}">
                <a16:creationId xmlns:a16="http://schemas.microsoft.com/office/drawing/2014/main" id="{9961EF61-8B66-45FC-88DF-48929A1FB859}"/>
              </a:ext>
            </a:extLst>
          </p:cNvPr>
          <p:cNvPicPr>
            <a:picLocks noChangeAspect="1"/>
          </p:cNvPicPr>
          <p:nvPr/>
        </p:nvPicPr>
        <p:blipFill rotWithShape="1">
          <a:blip r:embed="rId4"/>
          <a:srcRect l="13107" b="49597"/>
          <a:stretch/>
        </p:blipFill>
        <p:spPr>
          <a:xfrm>
            <a:off x="36154" y="1794507"/>
            <a:ext cx="5896185" cy="4846325"/>
          </a:xfrm>
          <a:prstGeom prst="rect">
            <a:avLst/>
          </a:prstGeom>
        </p:spPr>
      </p:pic>
      <p:sp>
        <p:nvSpPr>
          <p:cNvPr id="7" name="CuadroTexto 5">
            <a:extLst>
              <a:ext uri="{FF2B5EF4-FFF2-40B4-BE49-F238E27FC236}">
                <a16:creationId xmlns:a16="http://schemas.microsoft.com/office/drawing/2014/main" id="{1BA1DAE2-709C-44C0-8E8A-05D4B1DC1D88}"/>
              </a:ext>
            </a:extLst>
          </p:cNvPr>
          <p:cNvSpPr txBox="1"/>
          <p:nvPr/>
        </p:nvSpPr>
        <p:spPr>
          <a:xfrm>
            <a:off x="0" y="0"/>
            <a:ext cx="12192000" cy="1692771"/>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 </a:t>
            </a:r>
          </a:p>
          <a:p>
            <a:pPr algn="ctr">
              <a:spcAft>
                <a:spcPts val="1200"/>
              </a:spcAft>
            </a:pPr>
            <a:r>
              <a:rPr lang="en-US" sz="2800" b="1" dirty="0">
                <a:latin typeface="Arial" panose="020B0604020202020204" pitchFamily="34" charset="0"/>
                <a:cs typeface="Arial" panose="020B0604020202020204" pitchFamily="34" charset="0"/>
              </a:rPr>
              <a:t>Example Case SrTiO3 (Cubic)</a:t>
            </a:r>
            <a:endParaRPr lang="en-US" sz="28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2F71BEF-0D42-4C3F-8A25-AFF60E7E391E}"/>
              </a:ext>
            </a:extLst>
          </p:cNvPr>
          <p:cNvSpPr txBox="1"/>
          <p:nvPr/>
        </p:nvSpPr>
        <p:spPr>
          <a:xfrm>
            <a:off x="7898130" y="1869579"/>
            <a:ext cx="3313728" cy="461665"/>
          </a:xfrm>
          <a:prstGeom prst="rect">
            <a:avLst/>
          </a:prstGeom>
          <a:noFill/>
        </p:spPr>
        <p:txBody>
          <a:bodyPr wrap="none" rtlCol="0">
            <a:spAutoFit/>
          </a:bodyPr>
          <a:lstStyle/>
          <a:p>
            <a:r>
              <a:rPr lang="es-ES" sz="2400" dirty="0" err="1">
                <a:latin typeface="Arial" panose="020B0604020202020204" pitchFamily="34" charset="0"/>
                <a:cs typeface="Arial" panose="020B0604020202020204" pitchFamily="34" charset="0"/>
              </a:rPr>
              <a:t>Density</a:t>
            </a:r>
            <a:r>
              <a:rPr lang="es-ES" sz="2400" dirty="0">
                <a:latin typeface="Arial" panose="020B0604020202020204" pitchFamily="34" charset="0"/>
                <a:cs typeface="Arial" panose="020B0604020202020204" pitchFamily="34" charset="0"/>
              </a:rPr>
              <a:t> of </a:t>
            </a:r>
            <a:r>
              <a:rPr lang="es-ES" sz="2400" dirty="0" err="1">
                <a:latin typeface="Arial" panose="020B0604020202020204" pitchFamily="34" charset="0"/>
                <a:cs typeface="Arial" panose="020B0604020202020204" pitchFamily="34" charset="0"/>
              </a:rPr>
              <a:t>State</a:t>
            </a:r>
            <a:r>
              <a:rPr lang="es-ES" sz="2400" dirty="0">
                <a:latin typeface="Arial" panose="020B0604020202020204" pitchFamily="34" charset="0"/>
                <a:cs typeface="Arial" panose="020B0604020202020204" pitchFamily="34" charset="0"/>
              </a:rPr>
              <a:t> (DOS)</a:t>
            </a:r>
            <a:endParaRPr lang="en-US"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29D07A62-C406-48A9-92EA-4CC89FF1E5DD}"/>
              </a:ext>
            </a:extLst>
          </p:cNvPr>
          <p:cNvPicPr>
            <a:picLocks noChangeAspect="1"/>
          </p:cNvPicPr>
          <p:nvPr/>
        </p:nvPicPr>
        <p:blipFill rotWithShape="1">
          <a:blip r:embed="rId4"/>
          <a:srcRect l="14202" t="21240" r="82429" b="70201"/>
          <a:stretch/>
        </p:blipFill>
        <p:spPr>
          <a:xfrm>
            <a:off x="6572249" y="3803720"/>
            <a:ext cx="228601" cy="822960"/>
          </a:xfrm>
          <a:prstGeom prst="rect">
            <a:avLst/>
          </a:prstGeom>
        </p:spPr>
      </p:pic>
    </p:spTree>
    <p:extLst>
      <p:ext uri="{BB962C8B-B14F-4D97-AF65-F5344CB8AC3E}">
        <p14:creationId xmlns:p14="http://schemas.microsoft.com/office/powerpoint/2010/main" val="32966346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61EF61-8B66-45FC-88DF-48929A1FB859}"/>
              </a:ext>
            </a:extLst>
          </p:cNvPr>
          <p:cNvPicPr>
            <a:picLocks noChangeAspect="1"/>
          </p:cNvPicPr>
          <p:nvPr/>
        </p:nvPicPr>
        <p:blipFill rotWithShape="1">
          <a:blip r:embed="rId3"/>
          <a:srcRect l="13107" b="49597"/>
          <a:stretch/>
        </p:blipFill>
        <p:spPr>
          <a:xfrm>
            <a:off x="36154" y="1794507"/>
            <a:ext cx="5896185" cy="4846325"/>
          </a:xfrm>
          <a:prstGeom prst="rect">
            <a:avLst/>
          </a:prstGeom>
        </p:spPr>
      </p:pic>
      <p:sp>
        <p:nvSpPr>
          <p:cNvPr id="7" name="CuadroTexto 5">
            <a:extLst>
              <a:ext uri="{FF2B5EF4-FFF2-40B4-BE49-F238E27FC236}">
                <a16:creationId xmlns:a16="http://schemas.microsoft.com/office/drawing/2014/main" id="{1BA1DAE2-709C-44C0-8E8A-05D4B1DC1D88}"/>
              </a:ext>
            </a:extLst>
          </p:cNvPr>
          <p:cNvSpPr txBox="1"/>
          <p:nvPr/>
        </p:nvSpPr>
        <p:spPr>
          <a:xfrm>
            <a:off x="0" y="0"/>
            <a:ext cx="12192000" cy="1692771"/>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 </a:t>
            </a:r>
          </a:p>
          <a:p>
            <a:pPr algn="ctr">
              <a:spcAft>
                <a:spcPts val="1200"/>
              </a:spcAft>
            </a:pPr>
            <a:r>
              <a:rPr lang="en-US" sz="2800" b="1" dirty="0">
                <a:latin typeface="Arial" panose="020B0604020202020204" pitchFamily="34" charset="0"/>
                <a:cs typeface="Arial" panose="020B0604020202020204" pitchFamily="34" charset="0"/>
              </a:rPr>
              <a:t>Example Case SrTiO3 (Cubic)</a:t>
            </a:r>
            <a:endParaRPr lang="en-US" sz="28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35059C8-6E75-4224-83D2-079A915A0C9A}"/>
              </a:ext>
            </a:extLst>
          </p:cNvPr>
          <p:cNvPicPr>
            <a:picLocks noChangeAspect="1"/>
          </p:cNvPicPr>
          <p:nvPr/>
        </p:nvPicPr>
        <p:blipFill>
          <a:blip r:embed="rId4"/>
          <a:stretch>
            <a:fillRect/>
          </a:stretch>
        </p:blipFill>
        <p:spPr>
          <a:xfrm>
            <a:off x="6041814" y="1893913"/>
            <a:ext cx="5938613" cy="4746919"/>
          </a:xfrm>
          <a:prstGeom prst="rect">
            <a:avLst/>
          </a:prstGeom>
        </p:spPr>
      </p:pic>
    </p:spTree>
    <p:extLst>
      <p:ext uri="{BB962C8B-B14F-4D97-AF65-F5344CB8AC3E}">
        <p14:creationId xmlns:p14="http://schemas.microsoft.com/office/powerpoint/2010/main" val="14164167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78B9AD47-271F-4022-A7B2-92345BFCB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1" y="0"/>
            <a:ext cx="12201551" cy="6858000"/>
          </a:xfrm>
          <a:prstGeom prst="rect">
            <a:avLst/>
          </a:prstGeom>
        </p:spPr>
      </p:pic>
      <p:pic>
        <p:nvPicPr>
          <p:cNvPr id="2" name="Picture 1">
            <a:extLst>
              <a:ext uri="{FF2B5EF4-FFF2-40B4-BE49-F238E27FC236}">
                <a16:creationId xmlns:a16="http://schemas.microsoft.com/office/drawing/2014/main" id="{1A512DC9-4644-4A2B-BA51-63AC9C233C75}"/>
              </a:ext>
            </a:extLst>
          </p:cNvPr>
          <p:cNvPicPr>
            <a:picLocks noChangeAspect="1"/>
          </p:cNvPicPr>
          <p:nvPr/>
        </p:nvPicPr>
        <p:blipFill>
          <a:blip r:embed="rId4"/>
          <a:stretch>
            <a:fillRect/>
          </a:stretch>
        </p:blipFill>
        <p:spPr>
          <a:xfrm>
            <a:off x="2444159" y="2697416"/>
            <a:ext cx="7760881" cy="1463167"/>
          </a:xfrm>
          <a:prstGeom prst="rect">
            <a:avLst/>
          </a:prstGeom>
        </p:spPr>
      </p:pic>
    </p:spTree>
    <p:extLst>
      <p:ext uri="{BB962C8B-B14F-4D97-AF65-F5344CB8AC3E}">
        <p14:creationId xmlns:p14="http://schemas.microsoft.com/office/powerpoint/2010/main" val="16972203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2AF8003-A368-4E9C-AACC-29D544F78338}"/>
              </a:ext>
            </a:extLst>
          </p:cNvPr>
          <p:cNvPicPr preferRelativeResize="0">
            <a:picLocks noChangeAspect="1"/>
          </p:cNvPicPr>
          <p:nvPr/>
        </p:nvPicPr>
        <p:blipFill rotWithShape="1">
          <a:blip r:embed="rId2"/>
          <a:srcRect b="16732"/>
          <a:stretch/>
        </p:blipFill>
        <p:spPr>
          <a:xfrm>
            <a:off x="290286" y="3255249"/>
            <a:ext cx="3590622" cy="1634762"/>
          </a:xfrm>
          <a:prstGeom prst="rect">
            <a:avLst/>
          </a:prstGeom>
          <a:solidFill>
            <a:schemeClr val="bg1"/>
          </a:solidFill>
        </p:spPr>
      </p:pic>
      <p:pic>
        <p:nvPicPr>
          <p:cNvPr id="6" name="Imagen 5">
            <a:extLst>
              <a:ext uri="{FF2B5EF4-FFF2-40B4-BE49-F238E27FC236}">
                <a16:creationId xmlns:a16="http://schemas.microsoft.com/office/drawing/2014/main" id="{8EEDD9D8-BB46-4919-8AD8-5C89CD30E108}"/>
              </a:ext>
            </a:extLst>
          </p:cNvPr>
          <p:cNvPicPr>
            <a:picLocks noChangeAspect="1"/>
          </p:cNvPicPr>
          <p:nvPr/>
        </p:nvPicPr>
        <p:blipFill rotWithShape="1">
          <a:blip r:embed="rId3"/>
          <a:srcRect l="-1" t="38217" r="68126" b="18981"/>
          <a:stretch/>
        </p:blipFill>
        <p:spPr>
          <a:xfrm>
            <a:off x="4527838" y="3431307"/>
            <a:ext cx="1214778" cy="1167140"/>
          </a:xfrm>
          <a:prstGeom prst="rect">
            <a:avLst/>
          </a:prstGeom>
        </p:spPr>
      </p:pic>
      <p:pic>
        <p:nvPicPr>
          <p:cNvPr id="8" name="Imagen 7">
            <a:extLst>
              <a:ext uri="{FF2B5EF4-FFF2-40B4-BE49-F238E27FC236}">
                <a16:creationId xmlns:a16="http://schemas.microsoft.com/office/drawing/2014/main" id="{047FB8D5-4202-4900-96A8-A44391B61951}"/>
              </a:ext>
            </a:extLst>
          </p:cNvPr>
          <p:cNvPicPr preferRelativeResize="0">
            <a:picLocks noChangeAspect="1"/>
          </p:cNvPicPr>
          <p:nvPr/>
        </p:nvPicPr>
        <p:blipFill rotWithShape="1">
          <a:blip r:embed="rId4"/>
          <a:srcRect l="37718" t="14812"/>
          <a:stretch/>
        </p:blipFill>
        <p:spPr>
          <a:xfrm>
            <a:off x="5883424" y="3139743"/>
            <a:ext cx="1780736" cy="1750268"/>
          </a:xfrm>
          <a:prstGeom prst="rect">
            <a:avLst/>
          </a:prstGeom>
        </p:spPr>
      </p:pic>
      <p:pic>
        <p:nvPicPr>
          <p:cNvPr id="10" name="Imagen 9">
            <a:extLst>
              <a:ext uri="{FF2B5EF4-FFF2-40B4-BE49-F238E27FC236}">
                <a16:creationId xmlns:a16="http://schemas.microsoft.com/office/drawing/2014/main" id="{6AC949C6-0E06-4514-ACB2-4734E46A8BF7}"/>
              </a:ext>
            </a:extLst>
          </p:cNvPr>
          <p:cNvPicPr>
            <a:picLocks noChangeAspect="1"/>
          </p:cNvPicPr>
          <p:nvPr/>
        </p:nvPicPr>
        <p:blipFill>
          <a:blip r:embed="rId5"/>
          <a:stretch>
            <a:fillRect/>
          </a:stretch>
        </p:blipFill>
        <p:spPr>
          <a:xfrm>
            <a:off x="8200017" y="2963056"/>
            <a:ext cx="2357963" cy="2103642"/>
          </a:xfrm>
          <a:prstGeom prst="rect">
            <a:avLst/>
          </a:prstGeom>
        </p:spPr>
      </p:pic>
      <p:pic>
        <p:nvPicPr>
          <p:cNvPr id="11" name="Imagen 10">
            <a:extLst>
              <a:ext uri="{FF2B5EF4-FFF2-40B4-BE49-F238E27FC236}">
                <a16:creationId xmlns:a16="http://schemas.microsoft.com/office/drawing/2014/main" id="{77C05135-CF66-413E-8989-81F7864E1FFA}"/>
              </a:ext>
            </a:extLst>
          </p:cNvPr>
          <p:cNvPicPr>
            <a:picLocks noChangeAspect="1"/>
          </p:cNvPicPr>
          <p:nvPr/>
        </p:nvPicPr>
        <p:blipFill rotWithShape="1">
          <a:blip r:embed="rId6"/>
          <a:srcRect l="6270" t="10430" r="2798" b="9680"/>
          <a:stretch/>
        </p:blipFill>
        <p:spPr>
          <a:xfrm>
            <a:off x="11093837" y="3717030"/>
            <a:ext cx="788629" cy="711200"/>
          </a:xfrm>
          <a:prstGeom prst="rect">
            <a:avLst/>
          </a:prstGeom>
        </p:spPr>
      </p:pic>
      <p:sp>
        <p:nvSpPr>
          <p:cNvPr id="3" name="CuadroTexto 2">
            <a:extLst>
              <a:ext uri="{FF2B5EF4-FFF2-40B4-BE49-F238E27FC236}">
                <a16:creationId xmlns:a16="http://schemas.microsoft.com/office/drawing/2014/main" id="{CCF87230-E57E-4935-9A71-44DFB74AF699}"/>
              </a:ext>
            </a:extLst>
          </p:cNvPr>
          <p:cNvSpPr txBox="1"/>
          <p:nvPr/>
        </p:nvSpPr>
        <p:spPr>
          <a:xfrm>
            <a:off x="866398" y="5254954"/>
            <a:ext cx="2894318" cy="954107"/>
          </a:xfrm>
          <a:prstGeom prst="rect">
            <a:avLst/>
          </a:prstGeom>
          <a:noFill/>
        </p:spPr>
        <p:txBody>
          <a:bodyPr wrap="none" rtlCol="0">
            <a:spAutoFit/>
          </a:bodyPr>
          <a:lstStyle/>
          <a:p>
            <a:pPr algn="ctr"/>
            <a:r>
              <a:rPr lang="es-ES" sz="2800" b="1" dirty="0" err="1">
                <a:latin typeface="Arial" panose="020B0604020202020204" pitchFamily="34" charset="0"/>
                <a:cs typeface="Arial" panose="020B0604020202020204" pitchFamily="34" charset="0"/>
              </a:rPr>
              <a:t>Twisted</a:t>
            </a:r>
            <a:r>
              <a:rPr lang="es-ES" sz="2800" b="1" dirty="0">
                <a:latin typeface="Arial" panose="020B0604020202020204" pitchFamily="34" charset="0"/>
                <a:cs typeface="Arial" panose="020B0604020202020204" pitchFamily="34" charset="0"/>
              </a:rPr>
              <a:t> </a:t>
            </a:r>
            <a:r>
              <a:rPr lang="es-ES" sz="2800" b="1" dirty="0" err="1">
                <a:latin typeface="Arial" panose="020B0604020202020204" pitchFamily="34" charset="0"/>
                <a:cs typeface="Arial" panose="020B0604020202020204" pitchFamily="34" charset="0"/>
              </a:rPr>
              <a:t>Bilayer</a:t>
            </a:r>
            <a:r>
              <a:rPr lang="es-ES" sz="2800" b="1" dirty="0">
                <a:latin typeface="Arial" panose="020B0604020202020204" pitchFamily="34" charset="0"/>
                <a:cs typeface="Arial" panose="020B0604020202020204" pitchFamily="34" charset="0"/>
              </a:rPr>
              <a:t> </a:t>
            </a:r>
          </a:p>
          <a:p>
            <a:pPr algn="ctr"/>
            <a:r>
              <a:rPr lang="es-ES" sz="2800" b="1" dirty="0">
                <a:latin typeface="Arial" panose="020B0604020202020204" pitchFamily="34" charset="0"/>
                <a:cs typeface="Arial" panose="020B0604020202020204" pitchFamily="34" charset="0"/>
              </a:rPr>
              <a:t>Graphene</a:t>
            </a:r>
            <a:endParaRPr lang="en-US" sz="2800" b="1"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47E31C32-BDDD-449E-8FD2-402F8E4EFA28}"/>
              </a:ext>
            </a:extLst>
          </p:cNvPr>
          <p:cNvSpPr txBox="1"/>
          <p:nvPr/>
        </p:nvSpPr>
        <p:spPr>
          <a:xfrm>
            <a:off x="4552771" y="5254953"/>
            <a:ext cx="2661306" cy="954107"/>
          </a:xfrm>
          <a:prstGeom prst="rect">
            <a:avLst/>
          </a:prstGeom>
          <a:noFill/>
        </p:spPr>
        <p:txBody>
          <a:bodyPr wrap="none" rtlCol="0">
            <a:spAutoFit/>
          </a:bodyPr>
          <a:lstStyle/>
          <a:p>
            <a:pPr algn="ctr"/>
            <a:r>
              <a:rPr lang="es-ES" sz="2800" b="1" dirty="0">
                <a:latin typeface="Arial" panose="020B0604020202020204" pitchFamily="34" charset="0"/>
                <a:cs typeface="Arial" panose="020B0604020202020204" pitchFamily="34" charset="0"/>
              </a:rPr>
              <a:t>Graphene </a:t>
            </a:r>
          </a:p>
          <a:p>
            <a:pPr algn="ctr"/>
            <a:r>
              <a:rPr lang="es-ES" sz="2800" b="1" dirty="0">
                <a:latin typeface="Arial" panose="020B0604020202020204" pitchFamily="34" charset="0"/>
                <a:cs typeface="Arial" panose="020B0604020202020204" pitchFamily="34" charset="0"/>
              </a:rPr>
              <a:t>Quantum Dots</a:t>
            </a:r>
            <a:endParaRPr lang="en-US" sz="2800" b="1"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5E770C2B-ED87-43A8-AD91-C7878DA07732}"/>
              </a:ext>
            </a:extLst>
          </p:cNvPr>
          <p:cNvSpPr txBox="1"/>
          <p:nvPr/>
        </p:nvSpPr>
        <p:spPr>
          <a:xfrm>
            <a:off x="8621397" y="5254953"/>
            <a:ext cx="3002745" cy="954107"/>
          </a:xfrm>
          <a:prstGeom prst="rect">
            <a:avLst/>
          </a:prstGeom>
          <a:noFill/>
        </p:spPr>
        <p:txBody>
          <a:bodyPr wrap="none" rtlCol="0">
            <a:spAutoFit/>
          </a:bodyPr>
          <a:lstStyle/>
          <a:p>
            <a:pPr algn="ctr"/>
            <a:r>
              <a:rPr lang="es-ES" sz="2800" b="1" dirty="0">
                <a:latin typeface="Arial" panose="020B0604020202020204" pitchFamily="34" charset="0"/>
                <a:cs typeface="Arial" panose="020B0604020202020204" pitchFamily="34" charset="0"/>
              </a:rPr>
              <a:t>Graphene-Metal </a:t>
            </a:r>
          </a:p>
          <a:p>
            <a:pPr algn="ctr"/>
            <a:r>
              <a:rPr lang="es-ES" sz="2800" b="1" dirty="0" err="1">
                <a:latin typeface="Arial" panose="020B0604020202020204" pitchFamily="34" charset="0"/>
                <a:cs typeface="Arial" panose="020B0604020202020204" pitchFamily="34" charset="0"/>
              </a:rPr>
              <a:t>Nanohybrids</a:t>
            </a:r>
            <a:endParaRPr lang="en-US" sz="2800" b="1"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1DF7158-E89E-4C9F-80BE-D6A67C3A230B}"/>
              </a:ext>
            </a:extLst>
          </p:cNvPr>
          <p:cNvPicPr>
            <a:picLocks noChangeAspect="1"/>
          </p:cNvPicPr>
          <p:nvPr/>
        </p:nvPicPr>
        <p:blipFill>
          <a:blip r:embed="rId7"/>
          <a:stretch>
            <a:fillRect/>
          </a:stretch>
        </p:blipFill>
        <p:spPr>
          <a:xfrm>
            <a:off x="0" y="0"/>
            <a:ext cx="12192000" cy="2151888"/>
          </a:xfrm>
          <a:prstGeom prst="rect">
            <a:avLst/>
          </a:prstGeom>
        </p:spPr>
      </p:pic>
    </p:spTree>
    <p:extLst>
      <p:ext uri="{BB962C8B-B14F-4D97-AF65-F5344CB8AC3E}">
        <p14:creationId xmlns:p14="http://schemas.microsoft.com/office/powerpoint/2010/main" val="3083640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2AF8003-A368-4E9C-AACC-29D544F78338}"/>
              </a:ext>
            </a:extLst>
          </p:cNvPr>
          <p:cNvPicPr preferRelativeResize="0">
            <a:picLocks noChangeAspect="1"/>
          </p:cNvPicPr>
          <p:nvPr/>
        </p:nvPicPr>
        <p:blipFill rotWithShape="1">
          <a:blip r:embed="rId2"/>
          <a:srcRect b="17329"/>
          <a:stretch/>
        </p:blipFill>
        <p:spPr>
          <a:xfrm>
            <a:off x="1768500" y="2386919"/>
            <a:ext cx="8654999" cy="3912281"/>
          </a:xfrm>
          <a:prstGeom prst="rect">
            <a:avLst/>
          </a:prstGeom>
          <a:solidFill>
            <a:schemeClr val="bg1"/>
          </a:solidFill>
        </p:spPr>
      </p:pic>
      <p:pic>
        <p:nvPicPr>
          <p:cNvPr id="4" name="Picture 3">
            <a:extLst>
              <a:ext uri="{FF2B5EF4-FFF2-40B4-BE49-F238E27FC236}">
                <a16:creationId xmlns:a16="http://schemas.microsoft.com/office/drawing/2014/main" id="{7188C08C-8D13-404C-9C59-EAB3D0135721}"/>
              </a:ext>
            </a:extLst>
          </p:cNvPr>
          <p:cNvPicPr>
            <a:picLocks noChangeAspect="1"/>
          </p:cNvPicPr>
          <p:nvPr/>
        </p:nvPicPr>
        <p:blipFill>
          <a:blip r:embed="rId3"/>
          <a:stretch>
            <a:fillRect/>
          </a:stretch>
        </p:blipFill>
        <p:spPr>
          <a:xfrm>
            <a:off x="0" y="0"/>
            <a:ext cx="12192000" cy="2151888"/>
          </a:xfrm>
          <a:prstGeom prst="rect">
            <a:avLst/>
          </a:prstGeom>
        </p:spPr>
      </p:pic>
    </p:spTree>
    <p:extLst>
      <p:ext uri="{BB962C8B-B14F-4D97-AF65-F5344CB8AC3E}">
        <p14:creationId xmlns:p14="http://schemas.microsoft.com/office/powerpoint/2010/main" val="359885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52546426-BBE3-4FDD-80DF-9D1916566BAB}"/>
              </a:ext>
            </a:extLst>
          </p:cNvPr>
          <p:cNvPicPr>
            <a:picLocks noChangeAspect="1"/>
          </p:cNvPicPr>
          <p:nvPr/>
        </p:nvPicPr>
        <p:blipFill rotWithShape="1">
          <a:blip r:embed="rId3"/>
          <a:srcRect t="-1" b="-1726"/>
          <a:stretch/>
        </p:blipFill>
        <p:spPr>
          <a:xfrm>
            <a:off x="1110343" y="77746"/>
            <a:ext cx="9971314" cy="6780254"/>
          </a:xfrm>
          <a:prstGeom prst="rect">
            <a:avLst/>
          </a:prstGeom>
          <a:solidFill>
            <a:schemeClr val="bg1"/>
          </a:solidFill>
        </p:spPr>
      </p:pic>
    </p:spTree>
    <p:extLst>
      <p:ext uri="{BB962C8B-B14F-4D97-AF65-F5344CB8AC3E}">
        <p14:creationId xmlns:p14="http://schemas.microsoft.com/office/powerpoint/2010/main" val="1352144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8893651-5EBC-46A6-A479-73D57E30C55F}"/>
              </a:ext>
            </a:extLst>
          </p:cNvPr>
          <p:cNvPicPr preferRelativeResize="0">
            <a:picLocks noChangeAspect="1"/>
          </p:cNvPicPr>
          <p:nvPr/>
        </p:nvPicPr>
        <p:blipFill rotWithShape="1">
          <a:blip r:embed="rId2"/>
          <a:srcRect l="37718" t="14812"/>
          <a:stretch/>
        </p:blipFill>
        <p:spPr>
          <a:xfrm>
            <a:off x="3627642" y="2005751"/>
            <a:ext cx="4936715" cy="4852249"/>
          </a:xfrm>
          <a:prstGeom prst="rect">
            <a:avLst/>
          </a:prstGeom>
        </p:spPr>
      </p:pic>
      <p:pic>
        <p:nvPicPr>
          <p:cNvPr id="4" name="Picture 3">
            <a:extLst>
              <a:ext uri="{FF2B5EF4-FFF2-40B4-BE49-F238E27FC236}">
                <a16:creationId xmlns:a16="http://schemas.microsoft.com/office/drawing/2014/main" id="{B9314132-96F6-4481-8804-E0C775E3B338}"/>
              </a:ext>
            </a:extLst>
          </p:cNvPr>
          <p:cNvPicPr>
            <a:picLocks noChangeAspect="1"/>
          </p:cNvPicPr>
          <p:nvPr/>
        </p:nvPicPr>
        <p:blipFill>
          <a:blip r:embed="rId3"/>
          <a:stretch>
            <a:fillRect/>
          </a:stretch>
        </p:blipFill>
        <p:spPr>
          <a:xfrm>
            <a:off x="0" y="0"/>
            <a:ext cx="12192000" cy="2151888"/>
          </a:xfrm>
          <a:prstGeom prst="rect">
            <a:avLst/>
          </a:prstGeom>
        </p:spPr>
      </p:pic>
    </p:spTree>
    <p:extLst>
      <p:ext uri="{BB962C8B-B14F-4D97-AF65-F5344CB8AC3E}">
        <p14:creationId xmlns:p14="http://schemas.microsoft.com/office/powerpoint/2010/main" val="3578157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7E11D6E-8405-41D0-A2A7-963F6D5D22A9}"/>
              </a:ext>
            </a:extLst>
          </p:cNvPr>
          <p:cNvPicPr>
            <a:picLocks noChangeAspect="1"/>
          </p:cNvPicPr>
          <p:nvPr/>
        </p:nvPicPr>
        <p:blipFill>
          <a:blip r:embed="rId3"/>
          <a:stretch>
            <a:fillRect/>
          </a:stretch>
        </p:blipFill>
        <p:spPr>
          <a:xfrm>
            <a:off x="926122" y="94279"/>
            <a:ext cx="10418466" cy="6800020"/>
          </a:xfrm>
          <a:prstGeom prst="rect">
            <a:avLst/>
          </a:prstGeom>
        </p:spPr>
      </p:pic>
    </p:spTree>
    <p:extLst>
      <p:ext uri="{BB962C8B-B14F-4D97-AF65-F5344CB8AC3E}">
        <p14:creationId xmlns:p14="http://schemas.microsoft.com/office/powerpoint/2010/main" val="1826090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8A32476-3423-4992-B163-71B65A48A25B}"/>
              </a:ext>
            </a:extLst>
          </p:cNvPr>
          <p:cNvSpPr txBox="1"/>
          <p:nvPr/>
        </p:nvSpPr>
        <p:spPr>
          <a:xfrm>
            <a:off x="-1" y="0"/>
            <a:ext cx="12192001" cy="523220"/>
          </a:xfrm>
          <a:prstGeom prst="rect">
            <a:avLst/>
          </a:prstGeom>
          <a:noFill/>
        </p:spPr>
        <p:txBody>
          <a:bodyPr wrap="square">
            <a:spAutoFit/>
          </a:bodyPr>
          <a:lstStyle/>
          <a:p>
            <a:pPr algn="ctr">
              <a:spcAft>
                <a:spcPts val="1200"/>
              </a:spcAft>
            </a:pP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Stacking ABC...ABC</a:t>
            </a:r>
            <a:endParaRPr lang="en-U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4" name="Imagen 3">
            <a:extLst>
              <a:ext uri="{FF2B5EF4-FFF2-40B4-BE49-F238E27FC236}">
                <a16:creationId xmlns:a16="http://schemas.microsoft.com/office/drawing/2014/main" id="{E7217D86-0529-4E23-898A-2E0B6480CA79}"/>
              </a:ext>
            </a:extLst>
          </p:cNvPr>
          <p:cNvPicPr>
            <a:picLocks noChangeAspect="1"/>
          </p:cNvPicPr>
          <p:nvPr/>
        </p:nvPicPr>
        <p:blipFill>
          <a:blip r:embed="rId3"/>
          <a:stretch>
            <a:fillRect/>
          </a:stretch>
        </p:blipFill>
        <p:spPr>
          <a:xfrm>
            <a:off x="-77614" y="1427927"/>
            <a:ext cx="7207654" cy="4704358"/>
          </a:xfrm>
          <a:prstGeom prst="rect">
            <a:avLst/>
          </a:prstGeom>
        </p:spPr>
      </p:pic>
      <p:pic>
        <p:nvPicPr>
          <p:cNvPr id="6" name="Imagen 5">
            <a:extLst>
              <a:ext uri="{FF2B5EF4-FFF2-40B4-BE49-F238E27FC236}">
                <a16:creationId xmlns:a16="http://schemas.microsoft.com/office/drawing/2014/main" id="{42F80FD0-B6A1-4942-96AA-EC8A551EB1D2}"/>
              </a:ext>
            </a:extLst>
          </p:cNvPr>
          <p:cNvPicPr preferRelativeResize="0">
            <a:picLocks noChangeAspect="1"/>
          </p:cNvPicPr>
          <p:nvPr/>
        </p:nvPicPr>
        <p:blipFill rotWithShape="1">
          <a:blip r:embed="rId4"/>
          <a:srcRect l="56951" t="1557" r="20635"/>
          <a:stretch/>
        </p:blipFill>
        <p:spPr bwMode="auto">
          <a:xfrm>
            <a:off x="13304695" y="2948819"/>
            <a:ext cx="2096126" cy="3909181"/>
          </a:xfrm>
          <a:prstGeom prst="rect">
            <a:avLst/>
          </a:prstGeom>
          <a:ln>
            <a:noFill/>
          </a:ln>
          <a:extLst>
            <a:ext uri="{53640926-AAD7-44D8-BBD7-CCE9431645EC}">
              <a14:shadowObscured xmlns:a14="http://schemas.microsoft.com/office/drawing/2010/main"/>
            </a:ext>
          </a:extLst>
        </p:spPr>
      </p:pic>
      <p:pic>
        <p:nvPicPr>
          <p:cNvPr id="7" name="Imagen 5">
            <a:extLst>
              <a:ext uri="{FF2B5EF4-FFF2-40B4-BE49-F238E27FC236}">
                <a16:creationId xmlns:a16="http://schemas.microsoft.com/office/drawing/2014/main" id="{CD4BE212-00AB-4EF6-9784-39590673D0CE}"/>
              </a:ext>
            </a:extLst>
          </p:cNvPr>
          <p:cNvPicPr preferRelativeResize="0">
            <a:picLocks noChangeAspect="1"/>
          </p:cNvPicPr>
          <p:nvPr/>
        </p:nvPicPr>
        <p:blipFill rotWithShape="1">
          <a:blip r:embed="rId4"/>
          <a:srcRect l="30979" t="1557" r="46963"/>
          <a:stretch/>
        </p:blipFill>
        <p:spPr bwMode="auto">
          <a:xfrm>
            <a:off x="9721134" y="1427927"/>
            <a:ext cx="2472923" cy="4686276"/>
          </a:xfrm>
          <a:prstGeom prst="rect">
            <a:avLst/>
          </a:prstGeom>
          <a:ln>
            <a:noFill/>
          </a:ln>
          <a:extLst>
            <a:ext uri="{53640926-AAD7-44D8-BBD7-CCE9431645EC}">
              <a14:shadowObscured xmlns:a14="http://schemas.microsoft.com/office/drawing/2010/main"/>
            </a:ext>
          </a:extLst>
        </p:spPr>
      </p:pic>
      <p:pic>
        <p:nvPicPr>
          <p:cNvPr id="8" name="Imagen 5">
            <a:extLst>
              <a:ext uri="{FF2B5EF4-FFF2-40B4-BE49-F238E27FC236}">
                <a16:creationId xmlns:a16="http://schemas.microsoft.com/office/drawing/2014/main" id="{02CCF961-87DC-4CE8-8CFF-2FC35630108D}"/>
              </a:ext>
            </a:extLst>
          </p:cNvPr>
          <p:cNvPicPr preferRelativeResize="0">
            <a:picLocks noChangeAspect="1"/>
          </p:cNvPicPr>
          <p:nvPr/>
        </p:nvPicPr>
        <p:blipFill rotWithShape="1">
          <a:blip r:embed="rId4"/>
          <a:srcRect l="4653" t="1557" r="73290"/>
          <a:stretch/>
        </p:blipFill>
        <p:spPr bwMode="auto">
          <a:xfrm>
            <a:off x="7159068" y="1446009"/>
            <a:ext cx="2472923" cy="46862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54918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20">
            <a:extLst>
              <a:ext uri="{FF2B5EF4-FFF2-40B4-BE49-F238E27FC236}">
                <a16:creationId xmlns:a16="http://schemas.microsoft.com/office/drawing/2014/main" id="{C1D86DE0-3DAB-4E33-B943-797C0E7D4DF2}"/>
              </a:ext>
            </a:extLst>
          </p:cNvPr>
          <p:cNvPicPr>
            <a:picLocks noChangeAspect="1"/>
          </p:cNvPicPr>
          <p:nvPr/>
        </p:nvPicPr>
        <p:blipFill rotWithShape="1">
          <a:blip r:embed="rId3"/>
          <a:srcRect b="7995"/>
          <a:stretch/>
        </p:blipFill>
        <p:spPr>
          <a:xfrm>
            <a:off x="79593" y="5673905"/>
            <a:ext cx="1335314" cy="1184095"/>
          </a:xfrm>
          <a:prstGeom prst="rect">
            <a:avLst/>
          </a:prstGeom>
        </p:spPr>
      </p:pic>
      <p:pic>
        <p:nvPicPr>
          <p:cNvPr id="9" name="Imagen 17">
            <a:extLst>
              <a:ext uri="{FF2B5EF4-FFF2-40B4-BE49-F238E27FC236}">
                <a16:creationId xmlns:a16="http://schemas.microsoft.com/office/drawing/2014/main" id="{484584AB-0546-4E9D-870A-343ACCCDEC0C}"/>
              </a:ext>
            </a:extLst>
          </p:cNvPr>
          <p:cNvPicPr>
            <a:picLocks noChangeAspect="1"/>
          </p:cNvPicPr>
          <p:nvPr/>
        </p:nvPicPr>
        <p:blipFill rotWithShape="1">
          <a:blip r:embed="rId4"/>
          <a:srcRect l="4103" t="8023" r="1100" b="10451"/>
          <a:stretch/>
        </p:blipFill>
        <p:spPr>
          <a:xfrm>
            <a:off x="11582" y="0"/>
            <a:ext cx="1471336" cy="1077218"/>
          </a:xfrm>
          <a:prstGeom prst="rect">
            <a:avLst/>
          </a:prstGeom>
        </p:spPr>
      </p:pic>
      <p:pic>
        <p:nvPicPr>
          <p:cNvPr id="10" name="Imagen 11">
            <a:extLst>
              <a:ext uri="{FF2B5EF4-FFF2-40B4-BE49-F238E27FC236}">
                <a16:creationId xmlns:a16="http://schemas.microsoft.com/office/drawing/2014/main" id="{D071C481-DAD3-4E55-A75D-CA1399480C49}"/>
              </a:ext>
            </a:extLst>
          </p:cNvPr>
          <p:cNvPicPr>
            <a:picLocks noChangeAspect="1"/>
          </p:cNvPicPr>
          <p:nvPr/>
        </p:nvPicPr>
        <p:blipFill rotWithShape="1">
          <a:blip r:embed="rId5"/>
          <a:srcRect l="19796" t="37328" r="48406" b="35231"/>
          <a:stretch/>
        </p:blipFill>
        <p:spPr>
          <a:xfrm>
            <a:off x="9743820" y="5532510"/>
            <a:ext cx="2391656" cy="1184095"/>
          </a:xfrm>
          <a:prstGeom prst="rect">
            <a:avLst/>
          </a:prstGeom>
          <a:noFill/>
        </p:spPr>
      </p:pic>
      <p:pic>
        <p:nvPicPr>
          <p:cNvPr id="11" name="Imagen 12">
            <a:extLst>
              <a:ext uri="{FF2B5EF4-FFF2-40B4-BE49-F238E27FC236}">
                <a16:creationId xmlns:a16="http://schemas.microsoft.com/office/drawing/2014/main" id="{87B9F3B3-11E4-434E-9F42-0B521C1B8653}"/>
              </a:ext>
            </a:extLst>
          </p:cNvPr>
          <p:cNvPicPr>
            <a:picLocks noChangeAspect="1"/>
          </p:cNvPicPr>
          <p:nvPr/>
        </p:nvPicPr>
        <p:blipFill>
          <a:blip r:embed="rId6"/>
          <a:stretch>
            <a:fillRect/>
          </a:stretch>
        </p:blipFill>
        <p:spPr>
          <a:xfrm>
            <a:off x="9292081" y="129875"/>
            <a:ext cx="2905790" cy="817468"/>
          </a:xfrm>
          <a:prstGeom prst="rect">
            <a:avLst/>
          </a:prstGeom>
          <a:noFill/>
        </p:spPr>
      </p:pic>
      <p:pic>
        <p:nvPicPr>
          <p:cNvPr id="12" name="Picture 11">
            <a:extLst>
              <a:ext uri="{FF2B5EF4-FFF2-40B4-BE49-F238E27FC236}">
                <a16:creationId xmlns:a16="http://schemas.microsoft.com/office/drawing/2014/main" id="{B7D9996F-C5E8-4D52-83BF-3197A79C8B8C}"/>
              </a:ext>
            </a:extLst>
          </p:cNvPr>
          <p:cNvPicPr>
            <a:picLocks noChangeAspect="1"/>
          </p:cNvPicPr>
          <p:nvPr/>
        </p:nvPicPr>
        <p:blipFill>
          <a:blip r:embed="rId7"/>
          <a:stretch>
            <a:fillRect/>
          </a:stretch>
        </p:blipFill>
        <p:spPr>
          <a:xfrm>
            <a:off x="-28263" y="1044257"/>
            <a:ext cx="12192000" cy="1395984"/>
          </a:xfrm>
          <a:prstGeom prst="rect">
            <a:avLst/>
          </a:prstGeom>
        </p:spPr>
      </p:pic>
      <p:pic>
        <p:nvPicPr>
          <p:cNvPr id="13" name="Picture 12">
            <a:extLst>
              <a:ext uri="{FF2B5EF4-FFF2-40B4-BE49-F238E27FC236}">
                <a16:creationId xmlns:a16="http://schemas.microsoft.com/office/drawing/2014/main" id="{63017663-1E2C-45C2-85A9-F59FBE1EB19A}"/>
              </a:ext>
            </a:extLst>
          </p:cNvPr>
          <p:cNvPicPr>
            <a:picLocks noChangeAspect="1"/>
          </p:cNvPicPr>
          <p:nvPr/>
        </p:nvPicPr>
        <p:blipFill rotWithShape="1">
          <a:blip r:embed="rId8"/>
          <a:srcRect l="26835" r="27956"/>
          <a:stretch/>
        </p:blipFill>
        <p:spPr>
          <a:xfrm>
            <a:off x="3311837" y="5815299"/>
            <a:ext cx="5511800" cy="901306"/>
          </a:xfrm>
          <a:prstGeom prst="rect">
            <a:avLst/>
          </a:prstGeom>
        </p:spPr>
      </p:pic>
      <p:pic>
        <p:nvPicPr>
          <p:cNvPr id="2" name="Picture 1">
            <a:extLst>
              <a:ext uri="{FF2B5EF4-FFF2-40B4-BE49-F238E27FC236}">
                <a16:creationId xmlns:a16="http://schemas.microsoft.com/office/drawing/2014/main" id="{CB77612B-7D0A-4B6D-830A-241A5DE0F993}"/>
              </a:ext>
            </a:extLst>
          </p:cNvPr>
          <p:cNvPicPr>
            <a:picLocks noChangeAspect="1"/>
          </p:cNvPicPr>
          <p:nvPr/>
        </p:nvPicPr>
        <p:blipFill rotWithShape="1">
          <a:blip r:embed="rId9"/>
          <a:srcRect l="464" b="18963"/>
          <a:stretch/>
        </p:blipFill>
        <p:spPr>
          <a:xfrm>
            <a:off x="-1" y="2405500"/>
            <a:ext cx="12135477" cy="398547"/>
          </a:xfrm>
          <a:prstGeom prst="rect">
            <a:avLst/>
          </a:prstGeom>
        </p:spPr>
      </p:pic>
      <p:sp>
        <p:nvSpPr>
          <p:cNvPr id="4" name="TextBox 3">
            <a:extLst>
              <a:ext uri="{FF2B5EF4-FFF2-40B4-BE49-F238E27FC236}">
                <a16:creationId xmlns:a16="http://schemas.microsoft.com/office/drawing/2014/main" id="{E6D10AF3-F848-457C-90E5-5E8D0ED78B0E}"/>
              </a:ext>
            </a:extLst>
          </p:cNvPr>
          <p:cNvSpPr txBox="1"/>
          <p:nvPr/>
        </p:nvSpPr>
        <p:spPr>
          <a:xfrm>
            <a:off x="-8898" y="3397410"/>
            <a:ext cx="12192000" cy="369332"/>
          </a:xfrm>
          <a:prstGeom prst="rect">
            <a:avLst/>
          </a:prstGeom>
          <a:noFill/>
        </p:spPr>
        <p:txBody>
          <a:bodyPr wrap="square" rtlCol="0">
            <a:spAutoFit/>
          </a:bodyPr>
          <a:lstStyle/>
          <a:p>
            <a:pPr algn="just">
              <a:buFont typeface="Arial" panose="020B0604020202020204" pitchFamily="34" charset="0"/>
              <a:buChar char="•"/>
            </a:pPr>
            <a:r>
              <a:rPr lang="en-US" dirty="0">
                <a:latin typeface="Arial" panose="020B0604020202020204" pitchFamily="34" charset="0"/>
                <a:cs typeface="Arial" panose="020B0604020202020204" pitchFamily="34" charset="0"/>
              </a:rPr>
              <a:t>Worked </a:t>
            </a:r>
            <a:r>
              <a:rPr lang="en-US" b="1" dirty="0">
                <a:latin typeface="Arial" panose="020B0604020202020204" pitchFamily="34" charset="0"/>
                <a:cs typeface="Arial" panose="020B0604020202020204" pitchFamily="34" charset="0"/>
              </a:rPr>
              <a:t>synthesis and characterization </a:t>
            </a:r>
            <a:r>
              <a:rPr lang="en-US" dirty="0">
                <a:latin typeface="Arial" panose="020B0604020202020204" pitchFamily="34" charset="0"/>
                <a:cs typeface="Arial" panose="020B0604020202020204" pitchFamily="34" charset="0"/>
              </a:rPr>
              <a:t>of two-dimensional (2D) materials aimed at nanoelectronics applications.</a:t>
            </a:r>
            <a:endParaRPr lang="en-US" dirty="0"/>
          </a:p>
        </p:txBody>
      </p:sp>
      <p:sp>
        <p:nvSpPr>
          <p:cNvPr id="15" name="TextBox 14">
            <a:extLst>
              <a:ext uri="{FF2B5EF4-FFF2-40B4-BE49-F238E27FC236}">
                <a16:creationId xmlns:a16="http://schemas.microsoft.com/office/drawing/2014/main" id="{AE383E1F-DFB5-428A-8AE2-119BE30EBF7B}"/>
              </a:ext>
            </a:extLst>
          </p:cNvPr>
          <p:cNvSpPr txBox="1"/>
          <p:nvPr/>
        </p:nvSpPr>
        <p:spPr>
          <a:xfrm>
            <a:off x="-8898" y="2921673"/>
            <a:ext cx="12192000" cy="369332"/>
          </a:xfrm>
          <a:prstGeom prst="rect">
            <a:avLst/>
          </a:prstGeom>
          <a:noFill/>
        </p:spPr>
        <p:txBody>
          <a:bodyPr wrap="square" rtlCol="0">
            <a:spAutoFit/>
          </a:bodyPr>
          <a:lstStyle/>
          <a:p>
            <a:pPr algn="just"/>
            <a:r>
              <a:rPr lang="en-US" b="1" dirty="0">
                <a:latin typeface="Arial" panose="020B0604020202020204" pitchFamily="34" charset="0"/>
                <a:cs typeface="Arial" panose="020B0604020202020204" pitchFamily="34" charset="0"/>
              </a:rPr>
              <a:t>Activities:</a:t>
            </a:r>
            <a:endParaRPr 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4759371-D6A0-4F0A-8C95-B693BAB1B299}"/>
              </a:ext>
            </a:extLst>
          </p:cNvPr>
          <p:cNvSpPr txBox="1"/>
          <p:nvPr/>
        </p:nvSpPr>
        <p:spPr>
          <a:xfrm>
            <a:off x="11582" y="3974608"/>
            <a:ext cx="12192000" cy="369332"/>
          </a:xfrm>
          <a:prstGeom prst="rect">
            <a:avLst/>
          </a:prstGeom>
          <a:noFill/>
        </p:spPr>
        <p:txBody>
          <a:bodyPr wrap="square" rtlCol="0">
            <a:spAutoFit/>
          </a:bodyPr>
          <a:lstStyle/>
          <a:p>
            <a:pPr algn="just">
              <a:buFont typeface="Arial" panose="020B0604020202020204" pitchFamily="34" charset="0"/>
              <a:buChar char="•"/>
            </a:pPr>
            <a:r>
              <a:rPr lang="en-US" dirty="0">
                <a:latin typeface="Arial" panose="020B0604020202020204" pitchFamily="34" charset="0"/>
                <a:cs typeface="Arial" panose="020B0604020202020204" pitchFamily="34" charset="0"/>
              </a:rPr>
              <a:t>Developed several synthesis and transfer techniques for </a:t>
            </a:r>
            <a:r>
              <a:rPr lang="en-US" b="1" dirty="0">
                <a:latin typeface="Arial" panose="020B0604020202020204" pitchFamily="34" charset="0"/>
                <a:cs typeface="Arial" panose="020B0604020202020204" pitchFamily="34" charset="0"/>
              </a:rPr>
              <a:t>graphene and graphene-derived nanomaterials.</a:t>
            </a:r>
            <a:endParaRPr lang="en-US" b="1" dirty="0"/>
          </a:p>
        </p:txBody>
      </p:sp>
      <p:sp>
        <p:nvSpPr>
          <p:cNvPr id="18" name="TextBox 17">
            <a:extLst>
              <a:ext uri="{FF2B5EF4-FFF2-40B4-BE49-F238E27FC236}">
                <a16:creationId xmlns:a16="http://schemas.microsoft.com/office/drawing/2014/main" id="{4E598B2A-C7CC-4CA5-8F8D-D5C4DFBD7BC8}"/>
              </a:ext>
            </a:extLst>
          </p:cNvPr>
          <p:cNvSpPr txBox="1"/>
          <p:nvPr/>
        </p:nvSpPr>
        <p:spPr>
          <a:xfrm>
            <a:off x="11582" y="4499437"/>
            <a:ext cx="12192000" cy="923330"/>
          </a:xfrm>
          <a:prstGeom prst="rect">
            <a:avLst/>
          </a:prstGeom>
          <a:noFill/>
        </p:spPr>
        <p:txBody>
          <a:bodyPr wrap="square" rtlCol="0">
            <a:spAutoFit/>
          </a:bodyPr>
          <a:lstStyle/>
          <a:p>
            <a:pPr algn="just">
              <a:buFont typeface="Arial" panose="020B0604020202020204" pitchFamily="34" charset="0"/>
              <a:buChar char="•"/>
            </a:pPr>
            <a:r>
              <a:rPr lang="en-US" dirty="0">
                <a:latin typeface="Arial" panose="020B0604020202020204" pitchFamily="34" charset="0"/>
                <a:cs typeface="Arial" panose="020B0604020202020204" pitchFamily="34" charset="0"/>
              </a:rPr>
              <a:t>Worked on the advanced characterization of these nanomaterials using high-resolution transmission electron microscopy (</a:t>
            </a:r>
            <a:r>
              <a:rPr lang="en-US" b="1" dirty="0">
                <a:latin typeface="Arial" panose="020B0604020202020204" pitchFamily="34" charset="0"/>
                <a:cs typeface="Arial" panose="020B0604020202020204" pitchFamily="34" charset="0"/>
              </a:rPr>
              <a:t>HRTEM</a:t>
            </a:r>
            <a:r>
              <a:rPr lang="en-US" dirty="0">
                <a:latin typeface="Arial" panose="020B0604020202020204" pitchFamily="34" charset="0"/>
                <a:cs typeface="Arial" panose="020B0604020202020204" pitchFamily="34" charset="0"/>
              </a:rPr>
              <a:t>), scanning transmission electron microscopy (</a:t>
            </a:r>
            <a:r>
              <a:rPr lang="en-US" b="1" dirty="0">
                <a:latin typeface="Arial" panose="020B0604020202020204" pitchFamily="34" charset="0"/>
                <a:cs typeface="Arial" panose="020B0604020202020204" pitchFamily="34" charset="0"/>
              </a:rPr>
              <a:t>STEM</a:t>
            </a:r>
            <a:r>
              <a:rPr lang="en-US" dirty="0">
                <a:latin typeface="Arial" panose="020B0604020202020204" pitchFamily="34" charset="0"/>
                <a:cs typeface="Arial" panose="020B0604020202020204" pitchFamily="34" charset="0"/>
              </a:rPr>
              <a:t>), energy-dispersive X-ray spectroscopy (</a:t>
            </a:r>
            <a:r>
              <a:rPr lang="en-US" b="1" dirty="0">
                <a:latin typeface="Arial" panose="020B0604020202020204" pitchFamily="34" charset="0"/>
                <a:cs typeface="Arial" panose="020B0604020202020204" pitchFamily="34" charset="0"/>
              </a:rPr>
              <a:t>EDS</a:t>
            </a:r>
            <a:r>
              <a:rPr lang="en-US" dirty="0">
                <a:latin typeface="Arial" panose="020B0604020202020204" pitchFamily="34" charset="0"/>
                <a:cs typeface="Arial" panose="020B0604020202020204" pitchFamily="34" charset="0"/>
              </a:rPr>
              <a:t>), and electron energy-loss spectroscopy (</a:t>
            </a:r>
            <a:r>
              <a:rPr lang="en-US" b="1" dirty="0">
                <a:latin typeface="Arial" panose="020B0604020202020204" pitchFamily="34" charset="0"/>
                <a:cs typeface="Arial" panose="020B0604020202020204" pitchFamily="34" charset="0"/>
              </a:rPr>
              <a:t>EELS</a:t>
            </a:r>
            <a:r>
              <a:rPr lang="en-US" dirty="0">
                <a:latin typeface="Arial" panose="020B0604020202020204" pitchFamily="34" charset="0"/>
                <a:cs typeface="Arial" panose="020B0604020202020204" pitchFamily="34" charset="0"/>
              </a:rPr>
              <a:t>).</a:t>
            </a:r>
            <a:endParaRPr lang="en-US" dirty="0"/>
          </a:p>
        </p:txBody>
      </p:sp>
    </p:spTree>
    <p:extLst>
      <p:ext uri="{BB962C8B-B14F-4D97-AF65-F5344CB8AC3E}">
        <p14:creationId xmlns:p14="http://schemas.microsoft.com/office/powerpoint/2010/main" val="844560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2AF8003-A368-4E9C-AACC-29D544F78338}"/>
              </a:ext>
            </a:extLst>
          </p:cNvPr>
          <p:cNvPicPr preferRelativeResize="0">
            <a:picLocks noChangeAspect="1"/>
          </p:cNvPicPr>
          <p:nvPr/>
        </p:nvPicPr>
        <p:blipFill rotWithShape="1">
          <a:blip r:embed="rId2"/>
          <a:srcRect b="16732"/>
          <a:stretch/>
        </p:blipFill>
        <p:spPr>
          <a:xfrm>
            <a:off x="290286" y="3255249"/>
            <a:ext cx="3590622" cy="1634762"/>
          </a:xfrm>
          <a:prstGeom prst="rect">
            <a:avLst/>
          </a:prstGeom>
          <a:solidFill>
            <a:schemeClr val="bg1"/>
          </a:solidFill>
        </p:spPr>
      </p:pic>
      <p:pic>
        <p:nvPicPr>
          <p:cNvPr id="6" name="Imagen 5">
            <a:extLst>
              <a:ext uri="{FF2B5EF4-FFF2-40B4-BE49-F238E27FC236}">
                <a16:creationId xmlns:a16="http://schemas.microsoft.com/office/drawing/2014/main" id="{8EEDD9D8-BB46-4919-8AD8-5C89CD30E108}"/>
              </a:ext>
            </a:extLst>
          </p:cNvPr>
          <p:cNvPicPr>
            <a:picLocks noChangeAspect="1"/>
          </p:cNvPicPr>
          <p:nvPr/>
        </p:nvPicPr>
        <p:blipFill rotWithShape="1">
          <a:blip r:embed="rId3"/>
          <a:srcRect l="-1" t="38217" r="68126" b="18981"/>
          <a:stretch/>
        </p:blipFill>
        <p:spPr>
          <a:xfrm>
            <a:off x="4527838" y="3431307"/>
            <a:ext cx="1214778" cy="1167140"/>
          </a:xfrm>
          <a:prstGeom prst="rect">
            <a:avLst/>
          </a:prstGeom>
        </p:spPr>
      </p:pic>
      <p:pic>
        <p:nvPicPr>
          <p:cNvPr id="8" name="Imagen 7">
            <a:extLst>
              <a:ext uri="{FF2B5EF4-FFF2-40B4-BE49-F238E27FC236}">
                <a16:creationId xmlns:a16="http://schemas.microsoft.com/office/drawing/2014/main" id="{047FB8D5-4202-4900-96A8-A44391B61951}"/>
              </a:ext>
            </a:extLst>
          </p:cNvPr>
          <p:cNvPicPr preferRelativeResize="0">
            <a:picLocks noChangeAspect="1"/>
          </p:cNvPicPr>
          <p:nvPr/>
        </p:nvPicPr>
        <p:blipFill rotWithShape="1">
          <a:blip r:embed="rId4"/>
          <a:srcRect l="37718" t="14812"/>
          <a:stretch/>
        </p:blipFill>
        <p:spPr>
          <a:xfrm>
            <a:off x="5883424" y="3139743"/>
            <a:ext cx="1780736" cy="1750268"/>
          </a:xfrm>
          <a:prstGeom prst="rect">
            <a:avLst/>
          </a:prstGeom>
        </p:spPr>
      </p:pic>
      <p:pic>
        <p:nvPicPr>
          <p:cNvPr id="10" name="Imagen 9">
            <a:extLst>
              <a:ext uri="{FF2B5EF4-FFF2-40B4-BE49-F238E27FC236}">
                <a16:creationId xmlns:a16="http://schemas.microsoft.com/office/drawing/2014/main" id="{6AC949C6-0E06-4514-ACB2-4734E46A8BF7}"/>
              </a:ext>
            </a:extLst>
          </p:cNvPr>
          <p:cNvPicPr>
            <a:picLocks noChangeAspect="1"/>
          </p:cNvPicPr>
          <p:nvPr/>
        </p:nvPicPr>
        <p:blipFill>
          <a:blip r:embed="rId5"/>
          <a:stretch>
            <a:fillRect/>
          </a:stretch>
        </p:blipFill>
        <p:spPr>
          <a:xfrm>
            <a:off x="8200017" y="2963056"/>
            <a:ext cx="2357963" cy="2103642"/>
          </a:xfrm>
          <a:prstGeom prst="rect">
            <a:avLst/>
          </a:prstGeom>
        </p:spPr>
      </p:pic>
      <p:pic>
        <p:nvPicPr>
          <p:cNvPr id="11" name="Imagen 10">
            <a:extLst>
              <a:ext uri="{FF2B5EF4-FFF2-40B4-BE49-F238E27FC236}">
                <a16:creationId xmlns:a16="http://schemas.microsoft.com/office/drawing/2014/main" id="{77C05135-CF66-413E-8989-81F7864E1FFA}"/>
              </a:ext>
            </a:extLst>
          </p:cNvPr>
          <p:cNvPicPr>
            <a:picLocks noChangeAspect="1"/>
          </p:cNvPicPr>
          <p:nvPr/>
        </p:nvPicPr>
        <p:blipFill rotWithShape="1">
          <a:blip r:embed="rId6"/>
          <a:srcRect l="6270" t="10430" r="2798" b="9680"/>
          <a:stretch/>
        </p:blipFill>
        <p:spPr>
          <a:xfrm>
            <a:off x="11093837" y="3717030"/>
            <a:ext cx="788629" cy="711200"/>
          </a:xfrm>
          <a:prstGeom prst="rect">
            <a:avLst/>
          </a:prstGeom>
        </p:spPr>
      </p:pic>
      <p:sp>
        <p:nvSpPr>
          <p:cNvPr id="3" name="CuadroTexto 2">
            <a:extLst>
              <a:ext uri="{FF2B5EF4-FFF2-40B4-BE49-F238E27FC236}">
                <a16:creationId xmlns:a16="http://schemas.microsoft.com/office/drawing/2014/main" id="{CCF87230-E57E-4935-9A71-44DFB74AF699}"/>
              </a:ext>
            </a:extLst>
          </p:cNvPr>
          <p:cNvSpPr txBox="1"/>
          <p:nvPr/>
        </p:nvSpPr>
        <p:spPr>
          <a:xfrm>
            <a:off x="866398" y="5254954"/>
            <a:ext cx="2894318" cy="954107"/>
          </a:xfrm>
          <a:prstGeom prst="rect">
            <a:avLst/>
          </a:prstGeom>
          <a:noFill/>
        </p:spPr>
        <p:txBody>
          <a:bodyPr wrap="none" rtlCol="0">
            <a:spAutoFit/>
          </a:bodyPr>
          <a:lstStyle/>
          <a:p>
            <a:pPr algn="ctr"/>
            <a:r>
              <a:rPr lang="es-ES" sz="2800" b="1" dirty="0" err="1">
                <a:latin typeface="Arial" panose="020B0604020202020204" pitchFamily="34" charset="0"/>
                <a:cs typeface="Arial" panose="020B0604020202020204" pitchFamily="34" charset="0"/>
              </a:rPr>
              <a:t>Twisted</a:t>
            </a:r>
            <a:r>
              <a:rPr lang="es-ES" sz="2800" b="1" dirty="0">
                <a:latin typeface="Arial" panose="020B0604020202020204" pitchFamily="34" charset="0"/>
                <a:cs typeface="Arial" panose="020B0604020202020204" pitchFamily="34" charset="0"/>
              </a:rPr>
              <a:t> </a:t>
            </a:r>
            <a:r>
              <a:rPr lang="es-ES" sz="2800" b="1" dirty="0" err="1">
                <a:latin typeface="Arial" panose="020B0604020202020204" pitchFamily="34" charset="0"/>
                <a:cs typeface="Arial" panose="020B0604020202020204" pitchFamily="34" charset="0"/>
              </a:rPr>
              <a:t>Bilayer</a:t>
            </a:r>
            <a:r>
              <a:rPr lang="es-ES" sz="2800" b="1" dirty="0">
                <a:latin typeface="Arial" panose="020B0604020202020204" pitchFamily="34" charset="0"/>
                <a:cs typeface="Arial" panose="020B0604020202020204" pitchFamily="34" charset="0"/>
              </a:rPr>
              <a:t> </a:t>
            </a:r>
          </a:p>
          <a:p>
            <a:pPr algn="ctr"/>
            <a:r>
              <a:rPr lang="es-ES" sz="2800" b="1" dirty="0">
                <a:latin typeface="Arial" panose="020B0604020202020204" pitchFamily="34" charset="0"/>
                <a:cs typeface="Arial" panose="020B0604020202020204" pitchFamily="34" charset="0"/>
              </a:rPr>
              <a:t>Graphene</a:t>
            </a:r>
            <a:endParaRPr lang="en-US" sz="2800" b="1"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47E31C32-BDDD-449E-8FD2-402F8E4EFA28}"/>
              </a:ext>
            </a:extLst>
          </p:cNvPr>
          <p:cNvSpPr txBox="1"/>
          <p:nvPr/>
        </p:nvSpPr>
        <p:spPr>
          <a:xfrm>
            <a:off x="4552771" y="5254953"/>
            <a:ext cx="2661306" cy="954107"/>
          </a:xfrm>
          <a:prstGeom prst="rect">
            <a:avLst/>
          </a:prstGeom>
          <a:noFill/>
        </p:spPr>
        <p:txBody>
          <a:bodyPr wrap="none" rtlCol="0">
            <a:spAutoFit/>
          </a:bodyPr>
          <a:lstStyle/>
          <a:p>
            <a:pPr algn="ctr"/>
            <a:r>
              <a:rPr lang="es-ES" sz="2800" b="1" dirty="0">
                <a:latin typeface="Arial" panose="020B0604020202020204" pitchFamily="34" charset="0"/>
                <a:cs typeface="Arial" panose="020B0604020202020204" pitchFamily="34" charset="0"/>
              </a:rPr>
              <a:t>Graphene </a:t>
            </a:r>
          </a:p>
          <a:p>
            <a:pPr algn="ctr"/>
            <a:r>
              <a:rPr lang="es-ES" sz="2800" b="1" dirty="0">
                <a:latin typeface="Arial" panose="020B0604020202020204" pitchFamily="34" charset="0"/>
                <a:cs typeface="Arial" panose="020B0604020202020204" pitchFamily="34" charset="0"/>
              </a:rPr>
              <a:t>Quantum Dots</a:t>
            </a:r>
            <a:endParaRPr lang="en-US" sz="2800" b="1"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5E770C2B-ED87-43A8-AD91-C7878DA07732}"/>
              </a:ext>
            </a:extLst>
          </p:cNvPr>
          <p:cNvSpPr txBox="1"/>
          <p:nvPr/>
        </p:nvSpPr>
        <p:spPr>
          <a:xfrm>
            <a:off x="8621397" y="5254953"/>
            <a:ext cx="3002745" cy="954107"/>
          </a:xfrm>
          <a:prstGeom prst="rect">
            <a:avLst/>
          </a:prstGeom>
          <a:noFill/>
        </p:spPr>
        <p:txBody>
          <a:bodyPr wrap="none" rtlCol="0">
            <a:spAutoFit/>
          </a:bodyPr>
          <a:lstStyle/>
          <a:p>
            <a:pPr algn="ctr"/>
            <a:r>
              <a:rPr lang="es-ES" sz="2800" b="1" dirty="0">
                <a:latin typeface="Arial" panose="020B0604020202020204" pitchFamily="34" charset="0"/>
                <a:cs typeface="Arial" panose="020B0604020202020204" pitchFamily="34" charset="0"/>
              </a:rPr>
              <a:t>Graphene-Metal </a:t>
            </a:r>
          </a:p>
          <a:p>
            <a:pPr algn="ctr"/>
            <a:r>
              <a:rPr lang="es-ES" sz="2800" b="1" dirty="0" err="1">
                <a:latin typeface="Arial" panose="020B0604020202020204" pitchFamily="34" charset="0"/>
                <a:cs typeface="Arial" panose="020B0604020202020204" pitchFamily="34" charset="0"/>
              </a:rPr>
              <a:t>Nanohybrids</a:t>
            </a:r>
            <a:endParaRPr lang="en-US" sz="2800" b="1"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1DF7158-E89E-4C9F-80BE-D6A67C3A230B}"/>
              </a:ext>
            </a:extLst>
          </p:cNvPr>
          <p:cNvPicPr>
            <a:picLocks noChangeAspect="1"/>
          </p:cNvPicPr>
          <p:nvPr/>
        </p:nvPicPr>
        <p:blipFill>
          <a:blip r:embed="rId7"/>
          <a:stretch>
            <a:fillRect/>
          </a:stretch>
        </p:blipFill>
        <p:spPr>
          <a:xfrm>
            <a:off x="0" y="0"/>
            <a:ext cx="12192000" cy="2151888"/>
          </a:xfrm>
          <a:prstGeom prst="rect">
            <a:avLst/>
          </a:prstGeom>
        </p:spPr>
      </p:pic>
    </p:spTree>
    <p:extLst>
      <p:ext uri="{BB962C8B-B14F-4D97-AF65-F5344CB8AC3E}">
        <p14:creationId xmlns:p14="http://schemas.microsoft.com/office/powerpoint/2010/main" val="2891773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9870A3F-2E8A-468F-BDC2-325DE7F92AE8}"/>
              </a:ext>
            </a:extLst>
          </p:cNvPr>
          <p:cNvPicPr>
            <a:picLocks noChangeAspect="1"/>
          </p:cNvPicPr>
          <p:nvPr/>
        </p:nvPicPr>
        <p:blipFill>
          <a:blip r:embed="rId2"/>
          <a:stretch>
            <a:fillRect/>
          </a:stretch>
        </p:blipFill>
        <p:spPr>
          <a:xfrm>
            <a:off x="3679093" y="2176644"/>
            <a:ext cx="4833811" cy="4312454"/>
          </a:xfrm>
          <a:prstGeom prst="rect">
            <a:avLst/>
          </a:prstGeom>
        </p:spPr>
      </p:pic>
      <p:pic>
        <p:nvPicPr>
          <p:cNvPr id="4" name="Picture 3">
            <a:extLst>
              <a:ext uri="{FF2B5EF4-FFF2-40B4-BE49-F238E27FC236}">
                <a16:creationId xmlns:a16="http://schemas.microsoft.com/office/drawing/2014/main" id="{4592AA4E-E4A8-44CF-8CA7-A1C921F12830}"/>
              </a:ext>
            </a:extLst>
          </p:cNvPr>
          <p:cNvPicPr>
            <a:picLocks noChangeAspect="1"/>
          </p:cNvPicPr>
          <p:nvPr/>
        </p:nvPicPr>
        <p:blipFill>
          <a:blip r:embed="rId3"/>
          <a:stretch>
            <a:fillRect/>
          </a:stretch>
        </p:blipFill>
        <p:spPr>
          <a:xfrm>
            <a:off x="0" y="0"/>
            <a:ext cx="12192000" cy="2151888"/>
          </a:xfrm>
          <a:prstGeom prst="rect">
            <a:avLst/>
          </a:prstGeom>
        </p:spPr>
      </p:pic>
    </p:spTree>
    <p:extLst>
      <p:ext uri="{BB962C8B-B14F-4D97-AF65-F5344CB8AC3E}">
        <p14:creationId xmlns:p14="http://schemas.microsoft.com/office/powerpoint/2010/main" val="418301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2">
            <a:extLst>
              <a:ext uri="{FF2B5EF4-FFF2-40B4-BE49-F238E27FC236}">
                <a16:creationId xmlns:a16="http://schemas.microsoft.com/office/drawing/2014/main" id="{979942DB-F5AC-40B0-B898-25F804D1BB26}"/>
              </a:ext>
            </a:extLst>
          </p:cNvPr>
          <p:cNvPicPr>
            <a:picLocks noChangeAspect="1"/>
          </p:cNvPicPr>
          <p:nvPr/>
        </p:nvPicPr>
        <p:blipFill rotWithShape="1">
          <a:blip r:embed="rId2"/>
          <a:srcRect l="8784" t="36409"/>
          <a:stretch/>
        </p:blipFill>
        <p:spPr>
          <a:xfrm>
            <a:off x="108858" y="2416326"/>
            <a:ext cx="7837714" cy="4296531"/>
          </a:xfrm>
          <a:prstGeom prst="rect">
            <a:avLst/>
          </a:prstGeom>
        </p:spPr>
      </p:pic>
      <p:pic>
        <p:nvPicPr>
          <p:cNvPr id="8" name="Picture 7">
            <a:extLst>
              <a:ext uri="{FF2B5EF4-FFF2-40B4-BE49-F238E27FC236}">
                <a16:creationId xmlns:a16="http://schemas.microsoft.com/office/drawing/2014/main" id="{79C80BA4-E3DA-4DA9-9F5B-618B7A9EE861}"/>
              </a:ext>
            </a:extLst>
          </p:cNvPr>
          <p:cNvPicPr>
            <a:picLocks noChangeAspect="1"/>
          </p:cNvPicPr>
          <p:nvPr/>
        </p:nvPicPr>
        <p:blipFill rotWithShape="1">
          <a:blip r:embed="rId3"/>
          <a:srcRect l="37685"/>
          <a:stretch/>
        </p:blipFill>
        <p:spPr>
          <a:xfrm>
            <a:off x="8062686" y="3095050"/>
            <a:ext cx="4245428" cy="3762950"/>
          </a:xfrm>
          <a:prstGeom prst="rect">
            <a:avLst/>
          </a:prstGeom>
        </p:spPr>
      </p:pic>
      <p:pic>
        <p:nvPicPr>
          <p:cNvPr id="5" name="Picture 4">
            <a:extLst>
              <a:ext uri="{FF2B5EF4-FFF2-40B4-BE49-F238E27FC236}">
                <a16:creationId xmlns:a16="http://schemas.microsoft.com/office/drawing/2014/main" id="{CCB405E4-F356-4A1E-A59C-1FAB5AD6FE87}"/>
              </a:ext>
            </a:extLst>
          </p:cNvPr>
          <p:cNvPicPr>
            <a:picLocks noChangeAspect="1"/>
          </p:cNvPicPr>
          <p:nvPr/>
        </p:nvPicPr>
        <p:blipFill>
          <a:blip r:embed="rId4"/>
          <a:stretch>
            <a:fillRect/>
          </a:stretch>
        </p:blipFill>
        <p:spPr>
          <a:xfrm>
            <a:off x="0" y="0"/>
            <a:ext cx="12192000" cy="2151888"/>
          </a:xfrm>
          <a:prstGeom prst="rect">
            <a:avLst/>
          </a:prstGeom>
        </p:spPr>
      </p:pic>
    </p:spTree>
    <p:extLst>
      <p:ext uri="{BB962C8B-B14F-4D97-AF65-F5344CB8AC3E}">
        <p14:creationId xmlns:p14="http://schemas.microsoft.com/office/powerpoint/2010/main" val="2904114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6D43461-C93E-49FA-A534-841883DE160C}"/>
              </a:ext>
            </a:extLst>
          </p:cNvPr>
          <p:cNvSpPr txBox="1"/>
          <p:nvPr/>
        </p:nvSpPr>
        <p:spPr>
          <a:xfrm>
            <a:off x="5834742" y="524133"/>
            <a:ext cx="6096000" cy="2939266"/>
          </a:xfrm>
          <a:prstGeom prst="rect">
            <a:avLst/>
          </a:prstGeom>
          <a:noFill/>
        </p:spPr>
        <p:txBody>
          <a:bodyPr wrap="square">
            <a:spAutoFit/>
          </a:bodyPr>
          <a:lstStyle/>
          <a:p>
            <a:pPr marL="228600" indent="-228600" algn="just">
              <a:spcAft>
                <a:spcPts val="800"/>
              </a:spcAft>
              <a:buFont typeface="+mj-lt"/>
              <a:buAutoNum type="arabicPeriod"/>
            </a:pPr>
            <a:r>
              <a:rPr lang="es-AR"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AR"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Fioravanti, F.; Nuñez, J. M.;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Muñeton</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Arboleda, D.; Lacconi, G. I.; Bellino, M. G.; Aguirre, M. H.; Ibañez, F. J. Stacking-</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Configuration</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Preserved</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Graphene Quantum Dots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Electrochemically</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Obtained</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from</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CVD Graphene.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 Phys. Chem. C</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2024</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128</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(3), 1393–1403.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https://doi.org/10.1021/acs.jpcc.3c06871</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Fioravanti, F.; Nuñez, J. M.; Llaver, M.; Aguirre, M. H.; Bellino, M. G.; Lacconi, G. I.; Ibañez, F. J. Efficient Generation of Highly Crystalline Carbon Quantum Dots via Electrooxidation of Ethanol for Rapid Photodegradation of Organic Dyes.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 Mater. Chem. C</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2023</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(34), 11719–11729.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https://doi.org/10.1039/D3TC01774E</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indent="-228600" algn="just">
              <a:spcAft>
                <a:spcPts val="800"/>
              </a:spcAft>
              <a:buFont typeface="+mj-lt"/>
              <a:buAutoNum type="arabicPeriod"/>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Llaver, M.;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Nuñez, J. M. M.; </a:t>
            </a:r>
            <a:r>
              <a:rPr lang="en-US"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Chapana</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 Wuilloud, R. G.; Aguirre, M. H.; Ibañez, F. J. Fluorescent Graphene Quantum Dots-Enhanced Machine Learning for Accurate Detection and Quantification of Hg2+ and Fe3+ in Real Water Samples. Environ. Sci.: Nano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2024</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https://doi.org/10.1039/D3EN00702B</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New Nanomaterials derived from Graphene: Twisted Bilayer Graphene, Graphene Quantum Dots and Graphene-Metal Nanohybrids with Advanced Applications. Thesis PhD Engineering. SEDICI. 2024.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hlinkClick r:id="rId6"/>
              </a:rPr>
              <a:t>https://doi.org/10.35537/10915/169400</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A99A54E5-0218-433E-A6C7-C16A8A9C8B96}"/>
              </a:ext>
            </a:extLst>
          </p:cNvPr>
          <p:cNvSpPr txBox="1"/>
          <p:nvPr/>
        </p:nvSpPr>
        <p:spPr>
          <a:xfrm>
            <a:off x="5834742" y="7267"/>
            <a:ext cx="6096000" cy="523220"/>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Times New Roman" panose="02020603050405020304" pitchFamily="18" charset="0"/>
                <a:ea typeface="Times New Roman" panose="02020603050405020304" pitchFamily="18" charset="0"/>
              </a:rPr>
              <a:t>Published</a:t>
            </a:r>
            <a:r>
              <a:rPr lang="es-ES" sz="2800" b="1" kern="100" dirty="0">
                <a:solidFill>
                  <a:srgbClr val="000000"/>
                </a:solidFill>
                <a:effectLst/>
                <a:latin typeface="Times New Roman" panose="02020603050405020304" pitchFamily="18" charset="0"/>
                <a:ea typeface="Times New Roman" panose="02020603050405020304" pitchFamily="18" charset="0"/>
              </a:rPr>
              <a:t> </a:t>
            </a:r>
            <a:r>
              <a:rPr lang="es-ES" sz="2800" b="1" kern="100" dirty="0" err="1">
                <a:solidFill>
                  <a:srgbClr val="000000"/>
                </a:solidFill>
                <a:effectLst/>
                <a:latin typeface="Times New Roman" panose="02020603050405020304" pitchFamily="18" charset="0"/>
                <a:ea typeface="Times New Roman" panose="02020603050405020304" pitchFamily="18" charset="0"/>
              </a:rPr>
              <a:t>Work</a:t>
            </a:r>
            <a:r>
              <a:rPr lang="es-ES" sz="2800" b="1" kern="100" dirty="0">
                <a:solidFill>
                  <a:srgbClr val="000000"/>
                </a:solidFill>
                <a:effectLst/>
                <a:latin typeface="Times New Roman" panose="02020603050405020304" pitchFamily="18" charset="0"/>
                <a:ea typeface="Times New Roman" panose="02020603050405020304" pitchFamily="18" charset="0"/>
              </a:rPr>
              <a:t> (4)</a:t>
            </a:r>
            <a:endParaRPr lang="en-US" sz="2800" b="1" kern="100" dirty="0">
              <a:solidFill>
                <a:srgbClr val="000000"/>
              </a:solidFill>
              <a:effectLst/>
              <a:latin typeface="Times New Roman" panose="02020603050405020304" pitchFamily="18" charset="0"/>
              <a:ea typeface="Times New Roman" panose="02020603050405020304" pitchFamily="18" charset="0"/>
            </a:endParaRPr>
          </a:p>
        </p:txBody>
      </p:sp>
      <p:pic>
        <p:nvPicPr>
          <p:cNvPr id="3" name="Imagen 2">
            <a:extLst>
              <a:ext uri="{FF2B5EF4-FFF2-40B4-BE49-F238E27FC236}">
                <a16:creationId xmlns:a16="http://schemas.microsoft.com/office/drawing/2014/main" id="{3B5ABF24-EABA-40AA-8BAB-50A8045B4799}"/>
              </a:ext>
            </a:extLst>
          </p:cNvPr>
          <p:cNvPicPr>
            <a:picLocks noChangeAspect="1"/>
          </p:cNvPicPr>
          <p:nvPr/>
        </p:nvPicPr>
        <p:blipFill rotWithShape="1">
          <a:blip r:embed="rId7"/>
          <a:srcRect l="54174" t="590"/>
          <a:stretch/>
        </p:blipFill>
        <p:spPr>
          <a:xfrm>
            <a:off x="822267" y="738917"/>
            <a:ext cx="4193632" cy="5927575"/>
          </a:xfrm>
          <a:prstGeom prst="rect">
            <a:avLst/>
          </a:prstGeom>
        </p:spPr>
      </p:pic>
      <p:sp>
        <p:nvSpPr>
          <p:cNvPr id="7" name="CuadroTexto 5">
            <a:extLst>
              <a:ext uri="{FF2B5EF4-FFF2-40B4-BE49-F238E27FC236}">
                <a16:creationId xmlns:a16="http://schemas.microsoft.com/office/drawing/2014/main" id="{2B31EF28-6B28-49A0-B5DB-2775763B3399}"/>
              </a:ext>
            </a:extLst>
          </p:cNvPr>
          <p:cNvSpPr txBox="1"/>
          <p:nvPr/>
        </p:nvSpPr>
        <p:spPr>
          <a:xfrm>
            <a:off x="822267" y="7267"/>
            <a:ext cx="4011995" cy="523220"/>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Times New Roman" panose="02020603050405020304" pitchFamily="18" charset="0"/>
                <a:ea typeface="Times New Roman" panose="02020603050405020304" pitchFamily="18" charset="0"/>
              </a:rPr>
              <a:t>Published</a:t>
            </a:r>
            <a:r>
              <a:rPr lang="es-ES" sz="2800" b="1" kern="100" dirty="0">
                <a:solidFill>
                  <a:srgbClr val="000000"/>
                </a:solidFill>
                <a:effectLst/>
                <a:latin typeface="Times New Roman" panose="02020603050405020304" pitchFamily="18" charset="0"/>
                <a:ea typeface="Times New Roman" panose="02020603050405020304" pitchFamily="18" charset="0"/>
              </a:rPr>
              <a:t> </a:t>
            </a:r>
            <a:r>
              <a:rPr lang="es-ES" sz="2800" b="1" kern="100" dirty="0" err="1">
                <a:solidFill>
                  <a:srgbClr val="000000"/>
                </a:solidFill>
                <a:effectLst/>
                <a:latin typeface="Times New Roman" panose="02020603050405020304" pitchFamily="18" charset="0"/>
                <a:ea typeface="Times New Roman" panose="02020603050405020304" pitchFamily="18" charset="0"/>
              </a:rPr>
              <a:t>Thesis</a:t>
            </a:r>
            <a:endParaRPr lang="en-US" sz="2800" b="1" kern="100" dirty="0">
              <a:solidFill>
                <a:srgbClr val="000000"/>
              </a:solidFill>
              <a:effectLst/>
              <a:latin typeface="Times New Roman" panose="02020603050405020304" pitchFamily="18" charset="0"/>
              <a:ea typeface="Times New Roman" panose="02020603050405020304" pitchFamily="18" charset="0"/>
            </a:endParaRPr>
          </a:p>
        </p:txBody>
      </p:sp>
      <p:sp>
        <p:nvSpPr>
          <p:cNvPr id="16" name="CuadroTexto 3">
            <a:extLst>
              <a:ext uri="{FF2B5EF4-FFF2-40B4-BE49-F238E27FC236}">
                <a16:creationId xmlns:a16="http://schemas.microsoft.com/office/drawing/2014/main" id="{B7FAE577-8FE1-499E-97F0-40E70AAE53F1}"/>
              </a:ext>
            </a:extLst>
          </p:cNvPr>
          <p:cNvSpPr txBox="1"/>
          <p:nvPr/>
        </p:nvSpPr>
        <p:spPr>
          <a:xfrm>
            <a:off x="5834742" y="3981359"/>
            <a:ext cx="6096000" cy="1482457"/>
          </a:xfrm>
          <a:prstGeom prst="rect">
            <a:avLst/>
          </a:prstGeom>
          <a:noFill/>
        </p:spPr>
        <p:txBody>
          <a:bodyPr wrap="square">
            <a:spAutoFit/>
          </a:bodyPr>
          <a:lstStyle/>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Ventre, J*.;</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Nuñez, J. M.; Renna, A.; Aguirre, M. H.; Bellino, M. G.; Ibañez, F. J. GQDs toward the Spontaneous Synthesis of core-shell Au-graphene Nanohybrid for Non-enzymatic Glucose Detection. ACS Applied Nanomaterials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2025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(Submitted)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Both First Authors</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Nuñez, J. M.; Ibañez, F. J. ; M. Aguirre.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Size Threshold for Edge State Emergence in Graphene Quantum Dots (GQDs). </a:t>
            </a:r>
            <a:r>
              <a:rPr lang="en-US" sz="1100"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2025</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Manuscript.</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Nuñez, J. M.; Ibañez, F. J. ; M. Aguirre.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Synthesis and Characterization of Twisted Bilayer Graphene via Wet Transfer &amp; HRTEM/EELS. </a:t>
            </a:r>
            <a:r>
              <a:rPr lang="en-US" sz="1100"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2025</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Manuscript.</a:t>
            </a:r>
          </a:p>
        </p:txBody>
      </p:sp>
      <p:sp>
        <p:nvSpPr>
          <p:cNvPr id="17" name="CuadroTexto 5">
            <a:extLst>
              <a:ext uri="{FF2B5EF4-FFF2-40B4-BE49-F238E27FC236}">
                <a16:creationId xmlns:a16="http://schemas.microsoft.com/office/drawing/2014/main" id="{E0168EB1-549D-491C-B7B1-9A31250D67B0}"/>
              </a:ext>
            </a:extLst>
          </p:cNvPr>
          <p:cNvSpPr txBox="1"/>
          <p:nvPr/>
        </p:nvSpPr>
        <p:spPr>
          <a:xfrm>
            <a:off x="5834742" y="3441095"/>
            <a:ext cx="6096000" cy="523220"/>
          </a:xfrm>
          <a:prstGeom prst="rect">
            <a:avLst/>
          </a:prstGeom>
          <a:noFill/>
        </p:spPr>
        <p:txBody>
          <a:bodyPr wrap="square">
            <a:spAutoFit/>
          </a:bodyPr>
          <a:lstStyle/>
          <a:p>
            <a:pPr algn="ctr">
              <a:spcAft>
                <a:spcPts val="1200"/>
              </a:spcAft>
            </a:pPr>
            <a:r>
              <a:rPr lang="es-ES" sz="2800" b="1" kern="100" dirty="0" err="1">
                <a:solidFill>
                  <a:srgbClr val="000000"/>
                </a:solidFill>
                <a:latin typeface="Times New Roman" panose="02020603050405020304" pitchFamily="18" charset="0"/>
                <a:ea typeface="Times New Roman" panose="02020603050405020304" pitchFamily="18" charset="0"/>
              </a:rPr>
              <a:t>Submitted</a:t>
            </a:r>
            <a:r>
              <a:rPr lang="es-ES" sz="2800" b="1" kern="100" dirty="0">
                <a:solidFill>
                  <a:srgbClr val="000000"/>
                </a:solidFill>
                <a:latin typeface="Times New Roman" panose="02020603050405020304" pitchFamily="18" charset="0"/>
                <a:ea typeface="Times New Roman" panose="02020603050405020304" pitchFamily="18" charset="0"/>
              </a:rPr>
              <a:t>/</a:t>
            </a:r>
            <a:r>
              <a:rPr lang="es-ES" sz="2800" b="1" kern="100" dirty="0" err="1">
                <a:solidFill>
                  <a:srgbClr val="000000"/>
                </a:solidFill>
                <a:latin typeface="Times New Roman" panose="02020603050405020304" pitchFamily="18" charset="0"/>
                <a:ea typeface="Times New Roman" panose="02020603050405020304" pitchFamily="18" charset="0"/>
              </a:rPr>
              <a:t>Drafted</a:t>
            </a:r>
            <a:r>
              <a:rPr lang="es-ES" sz="2800" b="1" kern="100" dirty="0">
                <a:solidFill>
                  <a:srgbClr val="000000"/>
                </a:solidFill>
                <a:effectLst/>
                <a:latin typeface="Times New Roman" panose="02020603050405020304" pitchFamily="18" charset="0"/>
                <a:ea typeface="Times New Roman" panose="02020603050405020304" pitchFamily="18" charset="0"/>
              </a:rPr>
              <a:t> </a:t>
            </a:r>
            <a:r>
              <a:rPr lang="es-ES" sz="2800" b="1" kern="100" dirty="0" err="1">
                <a:solidFill>
                  <a:srgbClr val="000000"/>
                </a:solidFill>
                <a:effectLst/>
                <a:latin typeface="Times New Roman" panose="02020603050405020304" pitchFamily="18" charset="0"/>
                <a:ea typeface="Times New Roman" panose="02020603050405020304" pitchFamily="18" charset="0"/>
              </a:rPr>
              <a:t>Work</a:t>
            </a:r>
            <a:r>
              <a:rPr lang="es-ES" sz="2800" b="1" kern="100" dirty="0">
                <a:solidFill>
                  <a:srgbClr val="000000"/>
                </a:solidFill>
                <a:effectLst/>
                <a:latin typeface="Times New Roman" panose="02020603050405020304" pitchFamily="18" charset="0"/>
                <a:ea typeface="Times New Roman" panose="02020603050405020304" pitchFamily="18" charset="0"/>
              </a:rPr>
              <a:t> (3)</a:t>
            </a:r>
            <a:endParaRPr lang="en-US" sz="2800" b="1" kern="100" dirty="0">
              <a:solidFill>
                <a:srgbClr val="000000"/>
              </a:solidFill>
              <a:effectLst/>
              <a:latin typeface="Times New Roman" panose="02020603050405020304" pitchFamily="18" charset="0"/>
              <a:ea typeface="Times New Roman" panose="02020603050405020304" pitchFamily="18" charset="0"/>
            </a:endParaRPr>
          </a:p>
        </p:txBody>
      </p:sp>
      <p:sp>
        <p:nvSpPr>
          <p:cNvPr id="18" name="CuadroTexto 3">
            <a:extLst>
              <a:ext uri="{FF2B5EF4-FFF2-40B4-BE49-F238E27FC236}">
                <a16:creationId xmlns:a16="http://schemas.microsoft.com/office/drawing/2014/main" id="{D2363BF1-55A2-4A5F-979E-7CDE30B76E78}"/>
              </a:ext>
            </a:extLst>
          </p:cNvPr>
          <p:cNvSpPr txBox="1"/>
          <p:nvPr/>
        </p:nvSpPr>
        <p:spPr>
          <a:xfrm>
            <a:off x="5834742" y="5978699"/>
            <a:ext cx="6096000" cy="872034"/>
          </a:xfrm>
          <a:prstGeom prst="rect">
            <a:avLst/>
          </a:prstGeom>
          <a:noFill/>
        </p:spPr>
        <p:txBody>
          <a:bodyPr wrap="square">
            <a:spAutoFit/>
          </a:bodyPr>
          <a:lstStyle/>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 Aguirre.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Size Threshold for Edge State Emergence in Graphene Quantum Dots (GQDs). ELECMI 2024/</a:t>
            </a:r>
            <a:r>
              <a:rPr lang="en-US" sz="1100"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2025</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Awarded Proposal.</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 Aguirre.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Electronic Structure Analysis of Twisted Bilayer Graphene at Specific Rotation Angles. ELECMI 2024/</a:t>
            </a:r>
            <a:r>
              <a:rPr lang="en-US" sz="1100"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2025</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Awarded Proposal.</a:t>
            </a:r>
          </a:p>
        </p:txBody>
      </p:sp>
      <p:sp>
        <p:nvSpPr>
          <p:cNvPr id="19" name="CuadroTexto 5">
            <a:extLst>
              <a:ext uri="{FF2B5EF4-FFF2-40B4-BE49-F238E27FC236}">
                <a16:creationId xmlns:a16="http://schemas.microsoft.com/office/drawing/2014/main" id="{345A102A-A91C-49A8-B911-ABD4F6B463FC}"/>
              </a:ext>
            </a:extLst>
          </p:cNvPr>
          <p:cNvSpPr txBox="1"/>
          <p:nvPr/>
        </p:nvSpPr>
        <p:spPr>
          <a:xfrm>
            <a:off x="5834742" y="5455479"/>
            <a:ext cx="6096000" cy="523220"/>
          </a:xfrm>
          <a:prstGeom prst="rect">
            <a:avLst/>
          </a:prstGeom>
          <a:noFill/>
        </p:spPr>
        <p:txBody>
          <a:bodyPr wrap="square">
            <a:spAutoFit/>
          </a:bodyPr>
          <a:lstStyle/>
          <a:p>
            <a:pPr algn="ctr">
              <a:spcAft>
                <a:spcPts val="1200"/>
              </a:spcAft>
            </a:pPr>
            <a:r>
              <a:rPr lang="es-ES" sz="2800" b="1" kern="100" dirty="0" err="1">
                <a:solidFill>
                  <a:srgbClr val="000000"/>
                </a:solidFill>
                <a:latin typeface="Times New Roman" panose="02020603050405020304" pitchFamily="18" charset="0"/>
                <a:ea typeface="Times New Roman" panose="02020603050405020304" pitchFamily="18" charset="0"/>
              </a:rPr>
              <a:t>Awarded</a:t>
            </a:r>
            <a:r>
              <a:rPr lang="es-ES" sz="2800" b="1" kern="100" dirty="0">
                <a:solidFill>
                  <a:srgbClr val="000000"/>
                </a:solidFill>
                <a:latin typeface="Times New Roman" panose="02020603050405020304" pitchFamily="18" charset="0"/>
                <a:ea typeface="Times New Roman" panose="02020603050405020304" pitchFamily="18" charset="0"/>
              </a:rPr>
              <a:t> </a:t>
            </a:r>
            <a:r>
              <a:rPr lang="es-ES" sz="2800" b="1" kern="100" dirty="0" err="1">
                <a:solidFill>
                  <a:srgbClr val="000000"/>
                </a:solidFill>
                <a:latin typeface="Times New Roman" panose="02020603050405020304" pitchFamily="18" charset="0"/>
                <a:ea typeface="Times New Roman" panose="02020603050405020304" pitchFamily="18" charset="0"/>
              </a:rPr>
              <a:t>Proposals</a:t>
            </a:r>
            <a:r>
              <a:rPr lang="es-ES" sz="2800" b="1" kern="100" dirty="0">
                <a:solidFill>
                  <a:srgbClr val="000000"/>
                </a:solidFill>
                <a:latin typeface="Times New Roman" panose="02020603050405020304" pitchFamily="18" charset="0"/>
                <a:ea typeface="Times New Roman" panose="02020603050405020304" pitchFamily="18" charset="0"/>
              </a:rPr>
              <a:t> (2)</a:t>
            </a:r>
            <a:endParaRPr lang="en-US" sz="2800" b="1"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32885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5">
            <a:extLst>
              <a:ext uri="{FF2B5EF4-FFF2-40B4-BE49-F238E27FC236}">
                <a16:creationId xmlns:a16="http://schemas.microsoft.com/office/drawing/2014/main" id="{DE13DFE9-BC02-42AC-BC48-7EE229CBBF26}"/>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65F2962B-CB12-4942-A782-9A62181EAFE7}"/>
              </a:ext>
            </a:extLst>
          </p:cNvPr>
          <p:cNvPicPr>
            <a:picLocks noChangeAspect="1"/>
          </p:cNvPicPr>
          <p:nvPr/>
        </p:nvPicPr>
        <p:blipFill rotWithShape="1">
          <a:blip r:embed="rId3"/>
          <a:srcRect t="13340"/>
          <a:stretch/>
        </p:blipFill>
        <p:spPr>
          <a:xfrm>
            <a:off x="2489200" y="1184196"/>
            <a:ext cx="7213600" cy="5452304"/>
          </a:xfrm>
          <a:prstGeom prst="rect">
            <a:avLst/>
          </a:prstGeom>
        </p:spPr>
      </p:pic>
    </p:spTree>
    <p:extLst>
      <p:ext uri="{BB962C8B-B14F-4D97-AF65-F5344CB8AC3E}">
        <p14:creationId xmlns:p14="http://schemas.microsoft.com/office/powerpoint/2010/main" val="831785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5">
            <a:extLst>
              <a:ext uri="{FF2B5EF4-FFF2-40B4-BE49-F238E27FC236}">
                <a16:creationId xmlns:a16="http://schemas.microsoft.com/office/drawing/2014/main" id="{DE13DFE9-BC02-42AC-BC48-7EE229CBBF26}"/>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65F2962B-CB12-4942-A782-9A62181EAFE7}"/>
              </a:ext>
            </a:extLst>
          </p:cNvPr>
          <p:cNvPicPr>
            <a:picLocks noChangeAspect="1"/>
          </p:cNvPicPr>
          <p:nvPr/>
        </p:nvPicPr>
        <p:blipFill rotWithShape="1">
          <a:blip r:embed="rId3"/>
          <a:srcRect t="13340"/>
          <a:stretch/>
        </p:blipFill>
        <p:spPr>
          <a:xfrm>
            <a:off x="141005" y="2344499"/>
            <a:ext cx="5509189" cy="4164048"/>
          </a:xfrm>
          <a:prstGeom prst="rect">
            <a:avLst/>
          </a:prstGeom>
        </p:spPr>
      </p:pic>
      <p:pic>
        <p:nvPicPr>
          <p:cNvPr id="4" name="Picture 3">
            <a:extLst>
              <a:ext uri="{FF2B5EF4-FFF2-40B4-BE49-F238E27FC236}">
                <a16:creationId xmlns:a16="http://schemas.microsoft.com/office/drawing/2014/main" id="{88A31174-B969-41CA-9B86-E8037D5A54D3}"/>
              </a:ext>
            </a:extLst>
          </p:cNvPr>
          <p:cNvPicPr>
            <a:picLocks noChangeAspect="1"/>
          </p:cNvPicPr>
          <p:nvPr/>
        </p:nvPicPr>
        <p:blipFill>
          <a:blip r:embed="rId4"/>
          <a:stretch>
            <a:fillRect/>
          </a:stretch>
        </p:blipFill>
        <p:spPr>
          <a:xfrm>
            <a:off x="-23830" y="1206152"/>
            <a:ext cx="12192000" cy="1040191"/>
          </a:xfrm>
          <a:prstGeom prst="rect">
            <a:avLst/>
          </a:prstGeom>
        </p:spPr>
      </p:pic>
      <p:pic>
        <p:nvPicPr>
          <p:cNvPr id="6" name="Picture 5">
            <a:extLst>
              <a:ext uri="{FF2B5EF4-FFF2-40B4-BE49-F238E27FC236}">
                <a16:creationId xmlns:a16="http://schemas.microsoft.com/office/drawing/2014/main" id="{671655BE-0238-4FCC-AA83-A0B3124CA1DF}"/>
              </a:ext>
            </a:extLst>
          </p:cNvPr>
          <p:cNvPicPr>
            <a:picLocks noChangeAspect="1"/>
          </p:cNvPicPr>
          <p:nvPr/>
        </p:nvPicPr>
        <p:blipFill>
          <a:blip r:embed="rId5"/>
          <a:stretch>
            <a:fillRect/>
          </a:stretch>
        </p:blipFill>
        <p:spPr>
          <a:xfrm>
            <a:off x="6096000" y="2499970"/>
            <a:ext cx="2653378" cy="4008577"/>
          </a:xfrm>
          <a:prstGeom prst="rect">
            <a:avLst/>
          </a:prstGeom>
        </p:spPr>
      </p:pic>
      <p:pic>
        <p:nvPicPr>
          <p:cNvPr id="10" name="Picture 9">
            <a:extLst>
              <a:ext uri="{FF2B5EF4-FFF2-40B4-BE49-F238E27FC236}">
                <a16:creationId xmlns:a16="http://schemas.microsoft.com/office/drawing/2014/main" id="{61C09498-DD4C-4074-AC3A-B395DA74BE9C}"/>
              </a:ext>
            </a:extLst>
          </p:cNvPr>
          <p:cNvPicPr>
            <a:picLocks noChangeAspect="1"/>
          </p:cNvPicPr>
          <p:nvPr/>
        </p:nvPicPr>
        <p:blipFill>
          <a:blip r:embed="rId6"/>
          <a:stretch>
            <a:fillRect/>
          </a:stretch>
        </p:blipFill>
        <p:spPr>
          <a:xfrm>
            <a:off x="8906519" y="3084147"/>
            <a:ext cx="3261651" cy="2840222"/>
          </a:xfrm>
          <a:prstGeom prst="rect">
            <a:avLst/>
          </a:prstGeom>
        </p:spPr>
      </p:pic>
    </p:spTree>
    <p:extLst>
      <p:ext uri="{BB962C8B-B14F-4D97-AF65-F5344CB8AC3E}">
        <p14:creationId xmlns:p14="http://schemas.microsoft.com/office/powerpoint/2010/main" val="2318876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28E8C6CC-3204-4C08-BE73-458C7F82F158}"/>
              </a:ext>
            </a:extLst>
          </p:cNvPr>
          <p:cNvSpPr>
            <a:spLocks noChangeAspect="1"/>
          </p:cNvSpPr>
          <p:nvPr/>
        </p:nvSpPr>
        <p:spPr>
          <a:xfrm rot="16200000">
            <a:off x="4780818" y="-529352"/>
            <a:ext cx="6790060" cy="7984644"/>
          </a:xfrm>
          <a:custGeom>
            <a:avLst/>
            <a:gdLst/>
            <a:ahLst/>
            <a:cxnLst/>
            <a:rect l="l" t="t" r="r" b="b"/>
            <a:pathLst>
              <a:path w="12258856" h="9822409">
                <a:moveTo>
                  <a:pt x="0" y="0"/>
                </a:moveTo>
                <a:lnTo>
                  <a:pt x="12258856" y="0"/>
                </a:lnTo>
                <a:lnTo>
                  <a:pt x="12258856" y="9822408"/>
                </a:lnTo>
                <a:lnTo>
                  <a:pt x="0" y="9822408"/>
                </a:lnTo>
                <a:lnTo>
                  <a:pt x="0" y="0"/>
                </a:lnTo>
                <a:close/>
              </a:path>
            </a:pathLst>
          </a:custGeom>
          <a:blipFill dpi="0" rotWithShape="1">
            <a:blip r:embed="rId3">
              <a:alphaModFix amt="50000"/>
              <a:extLst>
                <a:ext uri="{96DAC541-7B7A-43D3-8B79-37D633B846F1}">
                  <asvg:svgBlip xmlns:asvg="http://schemas.microsoft.com/office/drawing/2016/SVG/main" r:embed="rId4"/>
                </a:ext>
              </a:extLst>
            </a:blip>
            <a:srcRect/>
            <a:stretch>
              <a:fillRect l="1" t="-19742" r="-75738" b="-2"/>
            </a:stretch>
          </a:blipFill>
        </p:spPr>
      </p:sp>
      <p:sp>
        <p:nvSpPr>
          <p:cNvPr id="5" name="CuadroTexto 5">
            <a:extLst>
              <a:ext uri="{FF2B5EF4-FFF2-40B4-BE49-F238E27FC236}">
                <a16:creationId xmlns:a16="http://schemas.microsoft.com/office/drawing/2014/main" id="{DE13DFE9-BC02-42AC-BC48-7EE229CBBF26}"/>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9F1F27A-2776-41C1-ABBD-BEEC563422C0}"/>
              </a:ext>
            </a:extLst>
          </p:cNvPr>
          <p:cNvPicPr>
            <a:picLocks noChangeAspect="1"/>
          </p:cNvPicPr>
          <p:nvPr/>
        </p:nvPicPr>
        <p:blipFill>
          <a:blip r:embed="rId5"/>
          <a:stretch>
            <a:fillRect/>
          </a:stretch>
        </p:blipFill>
        <p:spPr>
          <a:xfrm>
            <a:off x="-23830" y="1206152"/>
            <a:ext cx="12192000" cy="1040191"/>
          </a:xfrm>
          <a:prstGeom prst="rect">
            <a:avLst/>
          </a:prstGeom>
        </p:spPr>
      </p:pic>
      <p:pic>
        <p:nvPicPr>
          <p:cNvPr id="14" name="Picture 13">
            <a:extLst>
              <a:ext uri="{FF2B5EF4-FFF2-40B4-BE49-F238E27FC236}">
                <a16:creationId xmlns:a16="http://schemas.microsoft.com/office/drawing/2014/main" id="{AA774A2A-4749-4996-8FFD-C9F68BA159FD}"/>
              </a:ext>
            </a:extLst>
          </p:cNvPr>
          <p:cNvPicPr>
            <a:picLocks noChangeAspect="1"/>
          </p:cNvPicPr>
          <p:nvPr/>
        </p:nvPicPr>
        <p:blipFill>
          <a:blip r:embed="rId6"/>
          <a:stretch>
            <a:fillRect/>
          </a:stretch>
        </p:blipFill>
        <p:spPr>
          <a:xfrm>
            <a:off x="-23830" y="2314282"/>
            <a:ext cx="12192000" cy="497880"/>
          </a:xfrm>
          <a:prstGeom prst="rect">
            <a:avLst/>
          </a:prstGeom>
        </p:spPr>
      </p:pic>
      <p:pic>
        <p:nvPicPr>
          <p:cNvPr id="15" name="Picture 14">
            <a:extLst>
              <a:ext uri="{FF2B5EF4-FFF2-40B4-BE49-F238E27FC236}">
                <a16:creationId xmlns:a16="http://schemas.microsoft.com/office/drawing/2014/main" id="{31A8E625-5DDD-44F9-872B-99EE6D3B1272}"/>
              </a:ext>
            </a:extLst>
          </p:cNvPr>
          <p:cNvPicPr>
            <a:picLocks noChangeAspect="1"/>
          </p:cNvPicPr>
          <p:nvPr/>
        </p:nvPicPr>
        <p:blipFill>
          <a:blip r:embed="rId7"/>
          <a:stretch>
            <a:fillRect/>
          </a:stretch>
        </p:blipFill>
        <p:spPr>
          <a:xfrm>
            <a:off x="0" y="2880101"/>
            <a:ext cx="12192000" cy="755578"/>
          </a:xfrm>
          <a:prstGeom prst="rect">
            <a:avLst/>
          </a:prstGeom>
        </p:spPr>
      </p:pic>
      <p:pic>
        <p:nvPicPr>
          <p:cNvPr id="17" name="Picture 16">
            <a:extLst>
              <a:ext uri="{FF2B5EF4-FFF2-40B4-BE49-F238E27FC236}">
                <a16:creationId xmlns:a16="http://schemas.microsoft.com/office/drawing/2014/main" id="{505A16E2-AD34-4807-B223-CB3FF4544A62}"/>
              </a:ext>
            </a:extLst>
          </p:cNvPr>
          <p:cNvPicPr>
            <a:picLocks noChangeAspect="1"/>
          </p:cNvPicPr>
          <p:nvPr/>
        </p:nvPicPr>
        <p:blipFill>
          <a:blip r:embed="rId8"/>
          <a:stretch>
            <a:fillRect/>
          </a:stretch>
        </p:blipFill>
        <p:spPr>
          <a:xfrm>
            <a:off x="0" y="4305902"/>
            <a:ext cx="12192000" cy="1311683"/>
          </a:xfrm>
          <a:prstGeom prst="rect">
            <a:avLst/>
          </a:prstGeom>
        </p:spPr>
      </p:pic>
      <p:pic>
        <p:nvPicPr>
          <p:cNvPr id="7" name="Picture 6">
            <a:extLst>
              <a:ext uri="{FF2B5EF4-FFF2-40B4-BE49-F238E27FC236}">
                <a16:creationId xmlns:a16="http://schemas.microsoft.com/office/drawing/2014/main" id="{E472FC5F-31FA-4565-B723-7F2E8668D6EB}"/>
              </a:ext>
            </a:extLst>
          </p:cNvPr>
          <p:cNvPicPr>
            <a:picLocks noChangeAspect="1"/>
          </p:cNvPicPr>
          <p:nvPr/>
        </p:nvPicPr>
        <p:blipFill>
          <a:blip r:embed="rId9"/>
          <a:stretch>
            <a:fillRect/>
          </a:stretch>
        </p:blipFill>
        <p:spPr>
          <a:xfrm>
            <a:off x="0" y="3589412"/>
            <a:ext cx="12192000" cy="762757"/>
          </a:xfrm>
          <a:prstGeom prst="rect">
            <a:avLst/>
          </a:prstGeom>
          <a:solidFill>
            <a:schemeClr val="bg1"/>
          </a:solidFill>
        </p:spPr>
      </p:pic>
      <p:pic>
        <p:nvPicPr>
          <p:cNvPr id="10" name="Picture 9">
            <a:extLst>
              <a:ext uri="{FF2B5EF4-FFF2-40B4-BE49-F238E27FC236}">
                <a16:creationId xmlns:a16="http://schemas.microsoft.com/office/drawing/2014/main" id="{75174C75-4D38-4AA8-9E8D-2797122B0B91}"/>
              </a:ext>
            </a:extLst>
          </p:cNvPr>
          <p:cNvPicPr>
            <a:picLocks noChangeAspect="1"/>
          </p:cNvPicPr>
          <p:nvPr/>
        </p:nvPicPr>
        <p:blipFill>
          <a:blip r:embed="rId10"/>
          <a:stretch>
            <a:fillRect/>
          </a:stretch>
        </p:blipFill>
        <p:spPr>
          <a:xfrm>
            <a:off x="0" y="5528249"/>
            <a:ext cx="12192000" cy="1316906"/>
          </a:xfrm>
          <a:prstGeom prst="rect">
            <a:avLst/>
          </a:prstGeom>
          <a:solidFill>
            <a:schemeClr val="bg1"/>
          </a:solidFill>
        </p:spPr>
      </p:pic>
    </p:spTree>
    <p:extLst>
      <p:ext uri="{BB962C8B-B14F-4D97-AF65-F5344CB8AC3E}">
        <p14:creationId xmlns:p14="http://schemas.microsoft.com/office/powerpoint/2010/main" val="2683001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5">
            <a:extLst>
              <a:ext uri="{FF2B5EF4-FFF2-40B4-BE49-F238E27FC236}">
                <a16:creationId xmlns:a16="http://schemas.microsoft.com/office/drawing/2014/main" id="{9B6AC7CE-42E6-4B33-9EFB-88206E58143B}"/>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641792E-29EA-4E40-A5DB-0A7FBC0B74FD}"/>
              </a:ext>
            </a:extLst>
          </p:cNvPr>
          <p:cNvSpPr txBox="1"/>
          <p:nvPr/>
        </p:nvSpPr>
        <p:spPr>
          <a:xfrm>
            <a:off x="0" y="1606034"/>
            <a:ext cx="12192000"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err="1">
                <a:latin typeface="Arial" panose="020B0604020202020204" pitchFamily="34" charset="0"/>
                <a:cs typeface="Arial" panose="020B0604020202020204" pitchFamily="34" charset="0"/>
              </a:rPr>
              <a:t>How</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does</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it</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work</a:t>
            </a:r>
            <a:r>
              <a:rPr lang="es-ES" sz="2400" b="1" dirty="0">
                <a:latin typeface="Arial" panose="020B0604020202020204" pitchFamily="34" charset="0"/>
                <a:cs typeface="Arial" panose="020B0604020202020204" pitchFamily="34" charset="0"/>
              </a:rPr>
              <a:t>?</a:t>
            </a:r>
            <a:endParaRPr lang="en-US" sz="2400" b="1" dirty="0">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DF5115FD-70F3-4724-854F-E10E7E872F47}"/>
              </a:ext>
            </a:extLst>
          </p:cNvPr>
          <p:cNvPicPr>
            <a:picLocks noChangeAspect="1"/>
          </p:cNvPicPr>
          <p:nvPr/>
        </p:nvPicPr>
        <p:blipFill>
          <a:blip r:embed="rId2"/>
          <a:stretch>
            <a:fillRect/>
          </a:stretch>
        </p:blipFill>
        <p:spPr>
          <a:xfrm>
            <a:off x="0" y="2708337"/>
            <a:ext cx="3596952" cy="4163929"/>
          </a:xfrm>
          <a:prstGeom prst="rect">
            <a:avLst/>
          </a:prstGeom>
        </p:spPr>
      </p:pic>
      <p:pic>
        <p:nvPicPr>
          <p:cNvPr id="30" name="Picture 29">
            <a:extLst>
              <a:ext uri="{FF2B5EF4-FFF2-40B4-BE49-F238E27FC236}">
                <a16:creationId xmlns:a16="http://schemas.microsoft.com/office/drawing/2014/main" id="{AB01FD21-D6FE-4ABF-A4D8-65667509FBF9}"/>
              </a:ext>
            </a:extLst>
          </p:cNvPr>
          <p:cNvPicPr>
            <a:picLocks noChangeAspect="1"/>
          </p:cNvPicPr>
          <p:nvPr/>
        </p:nvPicPr>
        <p:blipFill>
          <a:blip r:embed="rId3"/>
          <a:stretch>
            <a:fillRect/>
          </a:stretch>
        </p:blipFill>
        <p:spPr>
          <a:xfrm>
            <a:off x="4297524" y="2565737"/>
            <a:ext cx="3596952" cy="4072481"/>
          </a:xfrm>
          <a:prstGeom prst="rect">
            <a:avLst/>
          </a:prstGeom>
        </p:spPr>
      </p:pic>
      <p:pic>
        <p:nvPicPr>
          <p:cNvPr id="31" name="Picture 30">
            <a:extLst>
              <a:ext uri="{FF2B5EF4-FFF2-40B4-BE49-F238E27FC236}">
                <a16:creationId xmlns:a16="http://schemas.microsoft.com/office/drawing/2014/main" id="{8CEE18D7-7D9D-41DA-AC0F-7A8A5B793B5A}"/>
              </a:ext>
            </a:extLst>
          </p:cNvPr>
          <p:cNvPicPr>
            <a:picLocks noChangeAspect="1"/>
          </p:cNvPicPr>
          <p:nvPr/>
        </p:nvPicPr>
        <p:blipFill>
          <a:blip r:embed="rId4"/>
          <a:stretch>
            <a:fillRect/>
          </a:stretch>
        </p:blipFill>
        <p:spPr>
          <a:xfrm>
            <a:off x="8167722" y="2746437"/>
            <a:ext cx="3590855" cy="3840813"/>
          </a:xfrm>
          <a:prstGeom prst="rect">
            <a:avLst/>
          </a:prstGeom>
        </p:spPr>
      </p:pic>
      <p:pic>
        <p:nvPicPr>
          <p:cNvPr id="38" name="Picture 37">
            <a:extLst>
              <a:ext uri="{FF2B5EF4-FFF2-40B4-BE49-F238E27FC236}">
                <a16:creationId xmlns:a16="http://schemas.microsoft.com/office/drawing/2014/main" id="{C64FDF5F-5831-4303-A398-A662E7D50996}"/>
              </a:ext>
            </a:extLst>
          </p:cNvPr>
          <p:cNvPicPr>
            <a:picLocks noChangeAspect="1"/>
          </p:cNvPicPr>
          <p:nvPr/>
        </p:nvPicPr>
        <p:blipFill>
          <a:blip r:embed="rId5"/>
          <a:stretch>
            <a:fillRect/>
          </a:stretch>
        </p:blipFill>
        <p:spPr>
          <a:xfrm>
            <a:off x="7371451" y="3274983"/>
            <a:ext cx="1133954" cy="883997"/>
          </a:xfrm>
          <a:prstGeom prst="rect">
            <a:avLst/>
          </a:prstGeom>
        </p:spPr>
      </p:pic>
      <p:pic>
        <p:nvPicPr>
          <p:cNvPr id="39" name="Picture 38">
            <a:extLst>
              <a:ext uri="{FF2B5EF4-FFF2-40B4-BE49-F238E27FC236}">
                <a16:creationId xmlns:a16="http://schemas.microsoft.com/office/drawing/2014/main" id="{87BB6BEB-B77B-46B4-94CB-5A5DD83C9E5C}"/>
              </a:ext>
            </a:extLst>
          </p:cNvPr>
          <p:cNvPicPr>
            <a:picLocks noChangeAspect="1"/>
          </p:cNvPicPr>
          <p:nvPr/>
        </p:nvPicPr>
        <p:blipFill>
          <a:blip r:embed="rId6"/>
          <a:stretch>
            <a:fillRect/>
          </a:stretch>
        </p:blipFill>
        <p:spPr>
          <a:xfrm>
            <a:off x="3383309" y="3274983"/>
            <a:ext cx="1127858" cy="883997"/>
          </a:xfrm>
          <a:prstGeom prst="rect">
            <a:avLst/>
          </a:prstGeom>
        </p:spPr>
      </p:pic>
    </p:spTree>
    <p:extLst>
      <p:ext uri="{BB962C8B-B14F-4D97-AF65-F5344CB8AC3E}">
        <p14:creationId xmlns:p14="http://schemas.microsoft.com/office/powerpoint/2010/main" val="1636821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anim calcmode="lin" valueType="num">
                                      <p:cBhvr>
                                        <p:cTn id="15" dur="1000" fill="hold"/>
                                        <p:tgtEl>
                                          <p:spTgt spid="29"/>
                                        </p:tgtEl>
                                        <p:attrNameLst>
                                          <p:attrName>ppt_x</p:attrName>
                                        </p:attrNameLst>
                                      </p:cBhvr>
                                      <p:tavLst>
                                        <p:tav tm="0">
                                          <p:val>
                                            <p:strVal val="#ppt_x"/>
                                          </p:val>
                                        </p:tav>
                                        <p:tav tm="100000">
                                          <p:val>
                                            <p:strVal val="#ppt_x"/>
                                          </p:val>
                                        </p:tav>
                                      </p:tavLst>
                                    </p:anim>
                                    <p:anim calcmode="lin" valueType="num">
                                      <p:cBhvr>
                                        <p:cTn id="1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anim calcmode="lin" valueType="num">
                                      <p:cBhvr>
                                        <p:cTn id="29" dur="1000" fill="hold"/>
                                        <p:tgtEl>
                                          <p:spTgt spid="39"/>
                                        </p:tgtEl>
                                        <p:attrNameLst>
                                          <p:attrName>ppt_x</p:attrName>
                                        </p:attrNameLst>
                                      </p:cBhvr>
                                      <p:tavLst>
                                        <p:tav tm="0">
                                          <p:val>
                                            <p:strVal val="#ppt_x"/>
                                          </p:val>
                                        </p:tav>
                                        <p:tav tm="100000">
                                          <p:val>
                                            <p:strVal val="#ppt_x"/>
                                          </p:val>
                                        </p:tav>
                                      </p:tavLst>
                                    </p:anim>
                                    <p:anim calcmode="lin" valueType="num">
                                      <p:cBhvr>
                                        <p:cTn id="3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1000"/>
                                        <p:tgtEl>
                                          <p:spTgt spid="38"/>
                                        </p:tgtEl>
                                      </p:cBhvr>
                                    </p:animEffect>
                                    <p:anim calcmode="lin" valueType="num">
                                      <p:cBhvr>
                                        <p:cTn id="36" dur="1000" fill="hold"/>
                                        <p:tgtEl>
                                          <p:spTgt spid="38"/>
                                        </p:tgtEl>
                                        <p:attrNameLst>
                                          <p:attrName>ppt_x</p:attrName>
                                        </p:attrNameLst>
                                      </p:cBhvr>
                                      <p:tavLst>
                                        <p:tav tm="0">
                                          <p:val>
                                            <p:strVal val="#ppt_x"/>
                                          </p:val>
                                        </p:tav>
                                        <p:tav tm="100000">
                                          <p:val>
                                            <p:strVal val="#ppt_x"/>
                                          </p:val>
                                        </p:tav>
                                      </p:tavLst>
                                    </p:anim>
                                    <p:anim calcmode="lin" valueType="num">
                                      <p:cBhvr>
                                        <p:cTn id="3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5">
            <a:extLst>
              <a:ext uri="{FF2B5EF4-FFF2-40B4-BE49-F238E27FC236}">
                <a16:creationId xmlns:a16="http://schemas.microsoft.com/office/drawing/2014/main" id="{9B6AC7CE-42E6-4B33-9EFB-88206E58143B}"/>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641792E-29EA-4E40-A5DB-0A7FBC0B74FD}"/>
              </a:ext>
            </a:extLst>
          </p:cNvPr>
          <p:cNvSpPr txBox="1"/>
          <p:nvPr/>
        </p:nvSpPr>
        <p:spPr>
          <a:xfrm>
            <a:off x="0" y="1606034"/>
            <a:ext cx="3429000"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err="1">
                <a:latin typeface="Arial" panose="020B0604020202020204" pitchFamily="34" charset="0"/>
                <a:cs typeface="Arial" panose="020B0604020202020204" pitchFamily="34" charset="0"/>
              </a:rPr>
              <a:t>How</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does</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it</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work</a:t>
            </a:r>
            <a:r>
              <a:rPr lang="es-ES" sz="2400" b="1" dirty="0">
                <a:latin typeface="Arial" panose="020B0604020202020204" pitchFamily="34" charset="0"/>
                <a:cs typeface="Arial" panose="020B0604020202020204" pitchFamily="34" charset="0"/>
              </a:rPr>
              <a:t>?</a:t>
            </a:r>
            <a:endParaRPr lang="en-US" sz="2400" b="1" dirty="0">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DF5115FD-70F3-4724-854F-E10E7E872F47}"/>
              </a:ext>
            </a:extLst>
          </p:cNvPr>
          <p:cNvPicPr>
            <a:picLocks noChangeAspect="1"/>
          </p:cNvPicPr>
          <p:nvPr/>
        </p:nvPicPr>
        <p:blipFill>
          <a:blip r:embed="rId2"/>
          <a:stretch>
            <a:fillRect/>
          </a:stretch>
        </p:blipFill>
        <p:spPr>
          <a:xfrm>
            <a:off x="1055928" y="2212215"/>
            <a:ext cx="1250504" cy="1447617"/>
          </a:xfrm>
          <a:prstGeom prst="rect">
            <a:avLst/>
          </a:prstGeom>
        </p:spPr>
      </p:pic>
      <p:pic>
        <p:nvPicPr>
          <p:cNvPr id="30" name="Picture 29">
            <a:extLst>
              <a:ext uri="{FF2B5EF4-FFF2-40B4-BE49-F238E27FC236}">
                <a16:creationId xmlns:a16="http://schemas.microsoft.com/office/drawing/2014/main" id="{AB01FD21-D6FE-4ABF-A4D8-65667509FBF9}"/>
              </a:ext>
            </a:extLst>
          </p:cNvPr>
          <p:cNvPicPr>
            <a:picLocks noChangeAspect="1"/>
          </p:cNvPicPr>
          <p:nvPr/>
        </p:nvPicPr>
        <p:blipFill>
          <a:blip r:embed="rId3"/>
          <a:stretch>
            <a:fillRect/>
          </a:stretch>
        </p:blipFill>
        <p:spPr>
          <a:xfrm>
            <a:off x="1055928" y="3761306"/>
            <a:ext cx="1250504" cy="1415825"/>
          </a:xfrm>
          <a:prstGeom prst="rect">
            <a:avLst/>
          </a:prstGeom>
        </p:spPr>
      </p:pic>
      <p:pic>
        <p:nvPicPr>
          <p:cNvPr id="31" name="Picture 30">
            <a:extLst>
              <a:ext uri="{FF2B5EF4-FFF2-40B4-BE49-F238E27FC236}">
                <a16:creationId xmlns:a16="http://schemas.microsoft.com/office/drawing/2014/main" id="{8CEE18D7-7D9D-41DA-AC0F-7A8A5B793B5A}"/>
              </a:ext>
            </a:extLst>
          </p:cNvPr>
          <p:cNvPicPr>
            <a:picLocks noChangeAspect="1"/>
          </p:cNvPicPr>
          <p:nvPr/>
        </p:nvPicPr>
        <p:blipFill>
          <a:blip r:embed="rId4"/>
          <a:stretch>
            <a:fillRect/>
          </a:stretch>
        </p:blipFill>
        <p:spPr>
          <a:xfrm>
            <a:off x="1055928" y="5251966"/>
            <a:ext cx="1248385" cy="1335284"/>
          </a:xfrm>
          <a:prstGeom prst="rect">
            <a:avLst/>
          </a:prstGeom>
        </p:spPr>
      </p:pic>
      <p:sp>
        <p:nvSpPr>
          <p:cNvPr id="9" name="TextBox 8">
            <a:extLst>
              <a:ext uri="{FF2B5EF4-FFF2-40B4-BE49-F238E27FC236}">
                <a16:creationId xmlns:a16="http://schemas.microsoft.com/office/drawing/2014/main" id="{56426D41-74A2-4982-9DEF-ADC91D880A16}"/>
              </a:ext>
            </a:extLst>
          </p:cNvPr>
          <p:cNvSpPr txBox="1"/>
          <p:nvPr/>
        </p:nvSpPr>
        <p:spPr>
          <a:xfrm>
            <a:off x="4337958" y="1606034"/>
            <a:ext cx="3429000"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err="1">
                <a:latin typeface="Arial" panose="020B0604020202020204" pitchFamily="34" charset="0"/>
                <a:cs typeface="Arial" panose="020B0604020202020204" pitchFamily="34" charset="0"/>
              </a:rPr>
              <a:t>What</a:t>
            </a:r>
            <a:r>
              <a:rPr lang="es-ES" sz="2400" b="1" dirty="0">
                <a:latin typeface="Arial" panose="020B0604020202020204" pitchFamily="34" charset="0"/>
                <a:cs typeface="Arial" panose="020B0604020202020204" pitchFamily="34" charset="0"/>
              </a:rPr>
              <a:t> can </a:t>
            </a:r>
            <a:r>
              <a:rPr lang="es-ES" sz="2400" b="1" dirty="0" err="1">
                <a:latin typeface="Arial" panose="020B0604020202020204" pitchFamily="34" charset="0"/>
                <a:cs typeface="Arial" panose="020B0604020202020204" pitchFamily="34" charset="0"/>
              </a:rPr>
              <a:t>you</a:t>
            </a:r>
            <a:r>
              <a:rPr lang="es-ES" sz="2400" b="1" dirty="0">
                <a:latin typeface="Arial" panose="020B0604020202020204" pitchFamily="34" charset="0"/>
                <a:cs typeface="Arial" panose="020B0604020202020204" pitchFamily="34" charset="0"/>
              </a:rPr>
              <a:t> do?</a:t>
            </a:r>
            <a:endParaRPr lang="en-US" sz="24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B9999A3-6380-4D0E-9DBB-A84C8B6DA49B}"/>
              </a:ext>
            </a:extLst>
          </p:cNvPr>
          <p:cNvPicPr>
            <a:picLocks noChangeAspect="1"/>
          </p:cNvPicPr>
          <p:nvPr/>
        </p:nvPicPr>
        <p:blipFill>
          <a:blip r:embed="rId5"/>
          <a:stretch>
            <a:fillRect/>
          </a:stretch>
        </p:blipFill>
        <p:spPr>
          <a:xfrm>
            <a:off x="4303092" y="2741171"/>
            <a:ext cx="7888908" cy="1146147"/>
          </a:xfrm>
          <a:prstGeom prst="rect">
            <a:avLst/>
          </a:prstGeom>
        </p:spPr>
      </p:pic>
      <p:pic>
        <p:nvPicPr>
          <p:cNvPr id="4" name="Picture 3">
            <a:extLst>
              <a:ext uri="{FF2B5EF4-FFF2-40B4-BE49-F238E27FC236}">
                <a16:creationId xmlns:a16="http://schemas.microsoft.com/office/drawing/2014/main" id="{200FE666-5369-4C29-8A36-951CB7681F54}"/>
              </a:ext>
            </a:extLst>
          </p:cNvPr>
          <p:cNvPicPr>
            <a:picLocks noChangeAspect="1"/>
          </p:cNvPicPr>
          <p:nvPr/>
        </p:nvPicPr>
        <p:blipFill>
          <a:blip r:embed="rId6"/>
          <a:stretch>
            <a:fillRect/>
          </a:stretch>
        </p:blipFill>
        <p:spPr>
          <a:xfrm>
            <a:off x="4337958" y="3635294"/>
            <a:ext cx="7888908" cy="1152244"/>
          </a:xfrm>
          <a:prstGeom prst="rect">
            <a:avLst/>
          </a:prstGeom>
        </p:spPr>
      </p:pic>
      <p:pic>
        <p:nvPicPr>
          <p:cNvPr id="6" name="Picture 5">
            <a:extLst>
              <a:ext uri="{FF2B5EF4-FFF2-40B4-BE49-F238E27FC236}">
                <a16:creationId xmlns:a16="http://schemas.microsoft.com/office/drawing/2014/main" id="{EA4FD44D-6B9C-402B-A62A-1D67E9E787BE}"/>
              </a:ext>
            </a:extLst>
          </p:cNvPr>
          <p:cNvPicPr>
            <a:picLocks noChangeAspect="1"/>
          </p:cNvPicPr>
          <p:nvPr/>
        </p:nvPicPr>
        <p:blipFill>
          <a:blip r:embed="rId7"/>
          <a:stretch>
            <a:fillRect/>
          </a:stretch>
        </p:blipFill>
        <p:spPr>
          <a:xfrm>
            <a:off x="4337958" y="4535514"/>
            <a:ext cx="7888908" cy="1146147"/>
          </a:xfrm>
          <a:prstGeom prst="rect">
            <a:avLst/>
          </a:prstGeom>
        </p:spPr>
      </p:pic>
      <p:pic>
        <p:nvPicPr>
          <p:cNvPr id="8" name="Picture 7">
            <a:extLst>
              <a:ext uri="{FF2B5EF4-FFF2-40B4-BE49-F238E27FC236}">
                <a16:creationId xmlns:a16="http://schemas.microsoft.com/office/drawing/2014/main" id="{5E499A58-14D6-4619-AAA0-A24E47D18A96}"/>
              </a:ext>
            </a:extLst>
          </p:cNvPr>
          <p:cNvPicPr>
            <a:picLocks noChangeAspect="1"/>
          </p:cNvPicPr>
          <p:nvPr/>
        </p:nvPicPr>
        <p:blipFill>
          <a:blip r:embed="rId8"/>
          <a:stretch>
            <a:fillRect/>
          </a:stretch>
        </p:blipFill>
        <p:spPr>
          <a:xfrm>
            <a:off x="4337958" y="5486809"/>
            <a:ext cx="7888908" cy="1450974"/>
          </a:xfrm>
          <a:prstGeom prst="rect">
            <a:avLst/>
          </a:prstGeom>
        </p:spPr>
      </p:pic>
      <p:pic>
        <p:nvPicPr>
          <p:cNvPr id="12" name="Picture 11">
            <a:extLst>
              <a:ext uri="{FF2B5EF4-FFF2-40B4-BE49-F238E27FC236}">
                <a16:creationId xmlns:a16="http://schemas.microsoft.com/office/drawing/2014/main" id="{5A605244-CC1C-41CB-9E32-A58168EFACEB}"/>
              </a:ext>
            </a:extLst>
          </p:cNvPr>
          <p:cNvPicPr>
            <a:picLocks noChangeAspect="1"/>
          </p:cNvPicPr>
          <p:nvPr/>
        </p:nvPicPr>
        <p:blipFill>
          <a:blip r:embed="rId9"/>
          <a:stretch>
            <a:fillRect/>
          </a:stretch>
        </p:blipFill>
        <p:spPr>
          <a:xfrm>
            <a:off x="4307855" y="2069198"/>
            <a:ext cx="7968163" cy="841321"/>
          </a:xfrm>
          <a:prstGeom prst="rect">
            <a:avLst/>
          </a:prstGeom>
        </p:spPr>
      </p:pic>
    </p:spTree>
    <p:extLst>
      <p:ext uri="{BB962C8B-B14F-4D97-AF65-F5344CB8AC3E}">
        <p14:creationId xmlns:p14="http://schemas.microsoft.com/office/powerpoint/2010/main" val="869852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5">
            <a:extLst>
              <a:ext uri="{FF2B5EF4-FFF2-40B4-BE49-F238E27FC236}">
                <a16:creationId xmlns:a16="http://schemas.microsoft.com/office/drawing/2014/main" id="{9B6AC7CE-42E6-4B33-9EFB-88206E58143B}"/>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641792E-29EA-4E40-A5DB-0A7FBC0B74FD}"/>
              </a:ext>
            </a:extLst>
          </p:cNvPr>
          <p:cNvSpPr txBox="1"/>
          <p:nvPr/>
        </p:nvSpPr>
        <p:spPr>
          <a:xfrm>
            <a:off x="0" y="1606034"/>
            <a:ext cx="3429000"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err="1">
                <a:latin typeface="Arial" panose="020B0604020202020204" pitchFamily="34" charset="0"/>
                <a:cs typeface="Arial" panose="020B0604020202020204" pitchFamily="34" charset="0"/>
              </a:rPr>
              <a:t>How</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does</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it</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work</a:t>
            </a:r>
            <a:r>
              <a:rPr lang="es-ES" sz="2400" b="1" dirty="0">
                <a:latin typeface="Arial" panose="020B0604020202020204" pitchFamily="34" charset="0"/>
                <a:cs typeface="Arial" panose="020B0604020202020204" pitchFamily="34" charset="0"/>
              </a:rPr>
              <a:t>?</a:t>
            </a:r>
            <a:endParaRPr lang="en-US" sz="2400" b="1" dirty="0">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DF5115FD-70F3-4724-854F-E10E7E872F47}"/>
              </a:ext>
            </a:extLst>
          </p:cNvPr>
          <p:cNvPicPr>
            <a:picLocks noChangeAspect="1"/>
          </p:cNvPicPr>
          <p:nvPr/>
        </p:nvPicPr>
        <p:blipFill>
          <a:blip r:embed="rId2"/>
          <a:stretch>
            <a:fillRect/>
          </a:stretch>
        </p:blipFill>
        <p:spPr>
          <a:xfrm>
            <a:off x="1055928" y="2212215"/>
            <a:ext cx="1250504" cy="1447617"/>
          </a:xfrm>
          <a:prstGeom prst="rect">
            <a:avLst/>
          </a:prstGeom>
        </p:spPr>
      </p:pic>
      <p:pic>
        <p:nvPicPr>
          <p:cNvPr id="30" name="Picture 29">
            <a:extLst>
              <a:ext uri="{FF2B5EF4-FFF2-40B4-BE49-F238E27FC236}">
                <a16:creationId xmlns:a16="http://schemas.microsoft.com/office/drawing/2014/main" id="{AB01FD21-D6FE-4ABF-A4D8-65667509FBF9}"/>
              </a:ext>
            </a:extLst>
          </p:cNvPr>
          <p:cNvPicPr>
            <a:picLocks noChangeAspect="1"/>
          </p:cNvPicPr>
          <p:nvPr/>
        </p:nvPicPr>
        <p:blipFill>
          <a:blip r:embed="rId3"/>
          <a:stretch>
            <a:fillRect/>
          </a:stretch>
        </p:blipFill>
        <p:spPr>
          <a:xfrm>
            <a:off x="1055928" y="3761306"/>
            <a:ext cx="1250504" cy="1415825"/>
          </a:xfrm>
          <a:prstGeom prst="rect">
            <a:avLst/>
          </a:prstGeom>
        </p:spPr>
      </p:pic>
      <p:pic>
        <p:nvPicPr>
          <p:cNvPr id="31" name="Picture 30">
            <a:extLst>
              <a:ext uri="{FF2B5EF4-FFF2-40B4-BE49-F238E27FC236}">
                <a16:creationId xmlns:a16="http://schemas.microsoft.com/office/drawing/2014/main" id="{8CEE18D7-7D9D-41DA-AC0F-7A8A5B793B5A}"/>
              </a:ext>
            </a:extLst>
          </p:cNvPr>
          <p:cNvPicPr>
            <a:picLocks noChangeAspect="1"/>
          </p:cNvPicPr>
          <p:nvPr/>
        </p:nvPicPr>
        <p:blipFill>
          <a:blip r:embed="rId4"/>
          <a:stretch>
            <a:fillRect/>
          </a:stretch>
        </p:blipFill>
        <p:spPr>
          <a:xfrm>
            <a:off x="1055928" y="5251966"/>
            <a:ext cx="1248385" cy="1335284"/>
          </a:xfrm>
          <a:prstGeom prst="rect">
            <a:avLst/>
          </a:prstGeom>
        </p:spPr>
      </p:pic>
      <p:sp>
        <p:nvSpPr>
          <p:cNvPr id="9" name="TextBox 8">
            <a:extLst>
              <a:ext uri="{FF2B5EF4-FFF2-40B4-BE49-F238E27FC236}">
                <a16:creationId xmlns:a16="http://schemas.microsoft.com/office/drawing/2014/main" id="{56426D41-74A2-4982-9DEF-ADC91D880A16}"/>
              </a:ext>
            </a:extLst>
          </p:cNvPr>
          <p:cNvSpPr txBox="1"/>
          <p:nvPr/>
        </p:nvSpPr>
        <p:spPr>
          <a:xfrm>
            <a:off x="4337958" y="1606034"/>
            <a:ext cx="3429000"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err="1">
                <a:latin typeface="Arial" panose="020B0604020202020204" pitchFamily="34" charset="0"/>
                <a:cs typeface="Arial" panose="020B0604020202020204" pitchFamily="34" charset="0"/>
              </a:rPr>
              <a:t>What</a:t>
            </a:r>
            <a:r>
              <a:rPr lang="es-ES" sz="2400" b="1" dirty="0">
                <a:latin typeface="Arial" panose="020B0604020202020204" pitchFamily="34" charset="0"/>
                <a:cs typeface="Arial" panose="020B0604020202020204" pitchFamily="34" charset="0"/>
              </a:rPr>
              <a:t> can yo do?</a:t>
            </a:r>
            <a:endParaRPr lang="en-US" sz="2400" b="1" dirty="0">
              <a:latin typeface="Arial" panose="020B0604020202020204" pitchFamily="34" charset="0"/>
              <a:cs typeface="Arial" panose="020B0604020202020204" pitchFamily="34" charset="0"/>
            </a:endParaRPr>
          </a:p>
        </p:txBody>
      </p:sp>
      <p:sp>
        <p:nvSpPr>
          <p:cNvPr id="13" name="Rectangle 1">
            <a:extLst>
              <a:ext uri="{FF2B5EF4-FFF2-40B4-BE49-F238E27FC236}">
                <a16:creationId xmlns:a16="http://schemas.microsoft.com/office/drawing/2014/main" id="{C53431B1-8EDC-4D41-9E24-2F46ADEF1C64}"/>
              </a:ext>
            </a:extLst>
          </p:cNvPr>
          <p:cNvSpPr>
            <a:spLocks noChangeArrowheads="1"/>
          </p:cNvSpPr>
          <p:nvPr/>
        </p:nvSpPr>
        <p:spPr bwMode="auto">
          <a:xfrm>
            <a:off x="4337958" y="2400581"/>
            <a:ext cx="4739367" cy="333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SCF (Self-Consistent Field)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NSCF (Non-Self-Consistent Field)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BANDS Calculation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DOS (Density of States)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EELS (Electron Energy Loss Spectroscopy)</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20" name="TextBox 19">
            <a:extLst>
              <a:ext uri="{FF2B5EF4-FFF2-40B4-BE49-F238E27FC236}">
                <a16:creationId xmlns:a16="http://schemas.microsoft.com/office/drawing/2014/main" id="{A10A4FAF-DBBB-4DB4-8B75-60EAAF9308E8}"/>
              </a:ext>
            </a:extLst>
          </p:cNvPr>
          <p:cNvSpPr txBox="1"/>
          <p:nvPr/>
        </p:nvSpPr>
        <p:spPr>
          <a:xfrm>
            <a:off x="8763000" y="1606034"/>
            <a:ext cx="3429000"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err="1">
                <a:latin typeface="Arial" panose="020B0604020202020204" pitchFamily="34" charset="0"/>
                <a:cs typeface="Arial" panose="020B0604020202020204" pitchFamily="34" charset="0"/>
              </a:rPr>
              <a:t>Where</a:t>
            </a:r>
            <a:r>
              <a:rPr lang="es-ES" sz="2400" b="1" dirty="0">
                <a:latin typeface="Arial" panose="020B0604020202020204" pitchFamily="34" charset="0"/>
                <a:cs typeface="Arial" panose="020B0604020202020204" pitchFamily="34" charset="0"/>
              </a:rPr>
              <a:t> can I </a:t>
            </a:r>
            <a:r>
              <a:rPr lang="es-ES" sz="2400" b="1" dirty="0" err="1">
                <a:latin typeface="Arial" panose="020B0604020202020204" pitchFamily="34" charset="0"/>
                <a:cs typeface="Arial" panose="020B0604020202020204" pitchFamily="34" charset="0"/>
              </a:rPr>
              <a:t>find</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it</a:t>
            </a:r>
            <a:r>
              <a:rPr lang="es-ES" sz="2400" b="1" dirty="0">
                <a:latin typeface="Arial" panose="020B0604020202020204" pitchFamily="34" charset="0"/>
                <a:cs typeface="Arial" panose="020B0604020202020204" pitchFamily="34" charset="0"/>
              </a:rPr>
              <a:t>?</a:t>
            </a:r>
            <a:endParaRPr lang="en-US" sz="2400" b="1"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882B17D-0B5B-4C89-90F7-F0FA2B7A5EBA}"/>
              </a:ext>
            </a:extLst>
          </p:cNvPr>
          <p:cNvSpPr txBox="1"/>
          <p:nvPr/>
        </p:nvSpPr>
        <p:spPr>
          <a:xfrm>
            <a:off x="8740404" y="5523928"/>
            <a:ext cx="345159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hlinkClick r:id="rId5"/>
              </a:rPr>
              <a:t>https://github.com/SantiagoBLP/NeuroCalc2025_1.0</a:t>
            </a:r>
            <a:endParaRPr lang="en-US" dirty="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87C861D8-7207-49FE-98B6-D592E731B374}"/>
              </a:ext>
            </a:extLst>
          </p:cNvPr>
          <p:cNvPicPr>
            <a:picLocks noChangeAspect="1"/>
          </p:cNvPicPr>
          <p:nvPr/>
        </p:nvPicPr>
        <p:blipFill>
          <a:blip r:embed="rId6"/>
          <a:stretch>
            <a:fillRect/>
          </a:stretch>
        </p:blipFill>
        <p:spPr>
          <a:xfrm>
            <a:off x="8130804" y="2672052"/>
            <a:ext cx="4586514" cy="2579914"/>
          </a:xfrm>
          <a:prstGeom prst="rect">
            <a:avLst/>
          </a:prstGeom>
        </p:spPr>
      </p:pic>
    </p:spTree>
    <p:extLst>
      <p:ext uri="{BB962C8B-B14F-4D97-AF65-F5344CB8AC3E}">
        <p14:creationId xmlns:p14="http://schemas.microsoft.com/office/powerpoint/2010/main" val="756438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3188</TotalTime>
  <Words>1303</Words>
  <Application>Microsoft Office PowerPoint</Application>
  <PresentationFormat>Widescreen</PresentationFormat>
  <Paragraphs>87</Paragraphs>
  <Slides>22</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Santiago Barrionuevo</dc:creator>
  <cp:lastModifiedBy>Santiago Barrionuevo</cp:lastModifiedBy>
  <cp:revision>53</cp:revision>
  <dcterms:created xsi:type="dcterms:W3CDTF">2025-02-25T10:30:59Z</dcterms:created>
  <dcterms:modified xsi:type="dcterms:W3CDTF">2025-02-27T17:15:17Z</dcterms:modified>
</cp:coreProperties>
</file>